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theme/themeOverride1.xml" ContentType="application/vnd.openxmlformats-officedocument.themeOverride+xml"/>
  <Override PartName="/ppt/theme/themeOverride2.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7.xml" ContentType="application/vnd.openxmlformats-officedocument.presentationml.notesSlide+xml"/>
  <Override PartName="/ppt/charts/chart19.xml" ContentType="application/vnd.openxmlformats-officedocument.drawingml.chart+xml"/>
  <Override PartName="/ppt/theme/themeOverride6.xml" ContentType="application/vnd.openxmlformats-officedocument.themeOverride+xml"/>
  <Override PartName="/ppt/theme/themeOverride7.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8.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2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2.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3.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4.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56.xml" ContentType="application/vnd.openxmlformats-officedocument.presentationml.notesSlide+xml"/>
  <Override PartName="/ppt/charts/chart25.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trictFirstAndLastChars="0" saveSubsetFonts="1">
  <p:sldMasterIdLst>
    <p:sldMasterId id="2147483649" r:id="rId1"/>
    <p:sldMasterId id="2147483664" r:id="rId2"/>
    <p:sldMasterId id="2147483682" r:id="rId3"/>
  </p:sldMasterIdLst>
  <p:notesMasterIdLst>
    <p:notesMasterId r:id="rId63"/>
  </p:notesMasterIdLst>
  <p:handoutMasterIdLst>
    <p:handoutMasterId r:id="rId64"/>
  </p:handoutMasterIdLst>
  <p:sldIdLst>
    <p:sldId id="2420" r:id="rId4"/>
    <p:sldId id="2419" r:id="rId5"/>
    <p:sldId id="2421" r:id="rId6"/>
    <p:sldId id="2441" r:id="rId7"/>
    <p:sldId id="2442" r:id="rId8"/>
    <p:sldId id="2444" r:id="rId9"/>
    <p:sldId id="2382" r:id="rId10"/>
    <p:sldId id="2446" r:id="rId11"/>
    <p:sldId id="2447" r:id="rId12"/>
    <p:sldId id="2483" r:id="rId13"/>
    <p:sldId id="2451" r:id="rId14"/>
    <p:sldId id="2449" r:id="rId15"/>
    <p:sldId id="2450" r:id="rId16"/>
    <p:sldId id="2452" r:id="rId17"/>
    <p:sldId id="2453" r:id="rId18"/>
    <p:sldId id="2454" r:id="rId19"/>
    <p:sldId id="2455" r:id="rId20"/>
    <p:sldId id="2456" r:id="rId21"/>
    <p:sldId id="2424" r:id="rId22"/>
    <p:sldId id="2488" r:id="rId23"/>
    <p:sldId id="2390" r:id="rId24"/>
    <p:sldId id="2361" r:id="rId25"/>
    <p:sldId id="2445" r:id="rId26"/>
    <p:sldId id="2385" r:id="rId27"/>
    <p:sldId id="2387" r:id="rId28"/>
    <p:sldId id="2383" r:id="rId29"/>
    <p:sldId id="2380" r:id="rId30"/>
    <p:sldId id="2381" r:id="rId31"/>
    <p:sldId id="2485" r:id="rId32"/>
    <p:sldId id="2384" r:id="rId33"/>
    <p:sldId id="2370" r:id="rId34"/>
    <p:sldId id="2371" r:id="rId35"/>
    <p:sldId id="2375" r:id="rId36"/>
    <p:sldId id="2425" r:id="rId37"/>
    <p:sldId id="2457" r:id="rId38"/>
    <p:sldId id="2458" r:id="rId39"/>
    <p:sldId id="2486" r:id="rId40"/>
    <p:sldId id="2461" r:id="rId41"/>
    <p:sldId id="2462" r:id="rId42"/>
    <p:sldId id="2463" r:id="rId43"/>
    <p:sldId id="2465" r:id="rId44"/>
    <p:sldId id="2466" r:id="rId45"/>
    <p:sldId id="2473" r:id="rId46"/>
    <p:sldId id="2476" r:id="rId47"/>
    <p:sldId id="2478" r:id="rId48"/>
    <p:sldId id="2480" r:id="rId49"/>
    <p:sldId id="2481" r:id="rId50"/>
    <p:sldId id="2482" r:id="rId51"/>
    <p:sldId id="2472" r:id="rId52"/>
    <p:sldId id="2267" r:id="rId53"/>
    <p:sldId id="2378" r:id="rId54"/>
    <p:sldId id="2388" r:id="rId55"/>
    <p:sldId id="2489" r:id="rId56"/>
    <p:sldId id="2423" r:id="rId57"/>
    <p:sldId id="2474" r:id="rId58"/>
    <p:sldId id="2459" r:id="rId59"/>
    <p:sldId id="2484" r:id="rId60"/>
    <p:sldId id="2487" r:id="rId61"/>
    <p:sldId id="2386" r:id="rId62"/>
  </p:sldIdLst>
  <p:sldSz cx="9601200" cy="7315200"/>
  <p:notesSz cx="7010400" cy="9296400"/>
  <p:custDataLst>
    <p:tags r:id="rId65"/>
  </p:custDataLst>
  <p:defaultTextStyle>
    <a:defPPr>
      <a:defRPr lang="en-US"/>
    </a:defPPr>
    <a:lvl1pPr algn="l" rtl="0" fontAlgn="base">
      <a:spcBef>
        <a:spcPct val="20000"/>
      </a:spcBef>
      <a:spcAft>
        <a:spcPct val="0"/>
      </a:spcAft>
      <a:buClr>
        <a:srgbClr val="143369"/>
      </a:buClr>
      <a:buFont typeface="Wingdings" pitchFamily="2" charset="2"/>
      <a:defRPr sz="1000" i="1" kern="1200">
        <a:solidFill>
          <a:srgbClr val="000000"/>
        </a:solidFill>
        <a:latin typeface="Times New Roman" pitchFamily="18" charset="0"/>
        <a:ea typeface="+mn-ea"/>
        <a:cs typeface="Times New Roman" pitchFamily="18" charset="0"/>
      </a:defRPr>
    </a:lvl1pPr>
    <a:lvl2pPr marL="433719" algn="l" rtl="0" fontAlgn="base">
      <a:spcBef>
        <a:spcPct val="20000"/>
      </a:spcBef>
      <a:spcAft>
        <a:spcPct val="0"/>
      </a:spcAft>
      <a:buClr>
        <a:srgbClr val="143369"/>
      </a:buClr>
      <a:buFont typeface="Wingdings" pitchFamily="2" charset="2"/>
      <a:defRPr sz="1000" i="1" kern="1200">
        <a:solidFill>
          <a:srgbClr val="000000"/>
        </a:solidFill>
        <a:latin typeface="Times New Roman" pitchFamily="18" charset="0"/>
        <a:ea typeface="+mn-ea"/>
        <a:cs typeface="Times New Roman" pitchFamily="18" charset="0"/>
      </a:defRPr>
    </a:lvl2pPr>
    <a:lvl3pPr marL="867438" algn="l" rtl="0" fontAlgn="base">
      <a:spcBef>
        <a:spcPct val="20000"/>
      </a:spcBef>
      <a:spcAft>
        <a:spcPct val="0"/>
      </a:spcAft>
      <a:buClr>
        <a:srgbClr val="143369"/>
      </a:buClr>
      <a:buFont typeface="Wingdings" pitchFamily="2" charset="2"/>
      <a:defRPr sz="1000" i="1" kern="1200">
        <a:solidFill>
          <a:srgbClr val="000000"/>
        </a:solidFill>
        <a:latin typeface="Times New Roman" pitchFamily="18" charset="0"/>
        <a:ea typeface="+mn-ea"/>
        <a:cs typeface="Times New Roman" pitchFamily="18" charset="0"/>
      </a:defRPr>
    </a:lvl3pPr>
    <a:lvl4pPr marL="1301157" algn="l" rtl="0" fontAlgn="base">
      <a:spcBef>
        <a:spcPct val="20000"/>
      </a:spcBef>
      <a:spcAft>
        <a:spcPct val="0"/>
      </a:spcAft>
      <a:buClr>
        <a:srgbClr val="143369"/>
      </a:buClr>
      <a:buFont typeface="Wingdings" pitchFamily="2" charset="2"/>
      <a:defRPr sz="1000" i="1" kern="1200">
        <a:solidFill>
          <a:srgbClr val="000000"/>
        </a:solidFill>
        <a:latin typeface="Times New Roman" pitchFamily="18" charset="0"/>
        <a:ea typeface="+mn-ea"/>
        <a:cs typeface="Times New Roman" pitchFamily="18" charset="0"/>
      </a:defRPr>
    </a:lvl4pPr>
    <a:lvl5pPr marL="1734876" algn="l" rtl="0" fontAlgn="base">
      <a:spcBef>
        <a:spcPct val="20000"/>
      </a:spcBef>
      <a:spcAft>
        <a:spcPct val="0"/>
      </a:spcAft>
      <a:buClr>
        <a:srgbClr val="143369"/>
      </a:buClr>
      <a:buFont typeface="Wingdings" pitchFamily="2" charset="2"/>
      <a:defRPr sz="1000" i="1" kern="1200">
        <a:solidFill>
          <a:srgbClr val="000000"/>
        </a:solidFill>
        <a:latin typeface="Times New Roman" pitchFamily="18" charset="0"/>
        <a:ea typeface="+mn-ea"/>
        <a:cs typeface="Times New Roman" pitchFamily="18" charset="0"/>
      </a:defRPr>
    </a:lvl5pPr>
    <a:lvl6pPr marL="2168594" algn="l" defTabSz="867438" rtl="0" eaLnBrk="1" latinLnBrk="0" hangingPunct="1">
      <a:defRPr sz="1000" i="1" kern="1200">
        <a:solidFill>
          <a:srgbClr val="000000"/>
        </a:solidFill>
        <a:latin typeface="Times New Roman" pitchFamily="18" charset="0"/>
        <a:ea typeface="+mn-ea"/>
        <a:cs typeface="Times New Roman" pitchFamily="18" charset="0"/>
      </a:defRPr>
    </a:lvl6pPr>
    <a:lvl7pPr marL="2602314" algn="l" defTabSz="867438" rtl="0" eaLnBrk="1" latinLnBrk="0" hangingPunct="1">
      <a:defRPr sz="1000" i="1" kern="1200">
        <a:solidFill>
          <a:srgbClr val="000000"/>
        </a:solidFill>
        <a:latin typeface="Times New Roman" pitchFamily="18" charset="0"/>
        <a:ea typeface="+mn-ea"/>
        <a:cs typeface="Times New Roman" pitchFamily="18" charset="0"/>
      </a:defRPr>
    </a:lvl7pPr>
    <a:lvl8pPr marL="3036032" algn="l" defTabSz="867438" rtl="0" eaLnBrk="1" latinLnBrk="0" hangingPunct="1">
      <a:defRPr sz="1000" i="1" kern="1200">
        <a:solidFill>
          <a:srgbClr val="000000"/>
        </a:solidFill>
        <a:latin typeface="Times New Roman" pitchFamily="18" charset="0"/>
        <a:ea typeface="+mn-ea"/>
        <a:cs typeface="Times New Roman" pitchFamily="18" charset="0"/>
      </a:defRPr>
    </a:lvl8pPr>
    <a:lvl9pPr marL="3469751" algn="l" defTabSz="867438" rtl="0" eaLnBrk="1" latinLnBrk="0" hangingPunct="1">
      <a:defRPr sz="1000" i="1" kern="1200">
        <a:solidFill>
          <a:srgbClr val="000000"/>
        </a:solidFill>
        <a:latin typeface="Times New Roman" pitchFamily="18" charset="0"/>
        <a:ea typeface="+mn-ea"/>
        <a:cs typeface="Times New Roman" pitchFamily="18" charset="0"/>
      </a:defRPr>
    </a:lvl9pPr>
  </p:defaultTextStyle>
  <p:extLst>
    <p:ext uri="{521415D9-36F7-43E2-AB2F-B90AF26B5E84}">
      <p14:sectionLst xmlns:p14="http://schemas.microsoft.com/office/powerpoint/2010/main">
        <p14:section name="Default Section" id="{8C4DB7F6-481D-499A-AC65-D15E8EB2C6E5}">
          <p14:sldIdLst>
            <p14:sldId id="2420"/>
            <p14:sldId id="2419"/>
          </p14:sldIdLst>
        </p14:section>
        <p14:section name="PPM" id="{A64D1256-72B1-4176-B165-10C276B091B0}">
          <p14:sldIdLst>
            <p14:sldId id="2421"/>
            <p14:sldId id="2441"/>
            <p14:sldId id="2442"/>
            <p14:sldId id="2444"/>
            <p14:sldId id="2382"/>
            <p14:sldId id="2446"/>
            <p14:sldId id="2447"/>
            <p14:sldId id="2483"/>
            <p14:sldId id="2451"/>
            <p14:sldId id="2449"/>
            <p14:sldId id="2450"/>
            <p14:sldId id="2452"/>
            <p14:sldId id="2453"/>
            <p14:sldId id="2454"/>
            <p14:sldId id="2455"/>
            <p14:sldId id="2456"/>
          </p14:sldIdLst>
        </p14:section>
        <p14:section name="HHH" id="{2D330682-0ED2-42C4-B278-F9C6822A3965}">
          <p14:sldIdLst>
            <p14:sldId id="2424"/>
            <p14:sldId id="2488"/>
            <p14:sldId id="2390"/>
            <p14:sldId id="2361"/>
            <p14:sldId id="2445"/>
            <p14:sldId id="2385"/>
            <p14:sldId id="2387"/>
            <p14:sldId id="2383"/>
            <p14:sldId id="2380"/>
            <p14:sldId id="2381"/>
            <p14:sldId id="2485"/>
            <p14:sldId id="2384"/>
            <p14:sldId id="2370"/>
            <p14:sldId id="2371"/>
            <p14:sldId id="2375"/>
          </p14:sldIdLst>
        </p14:section>
        <p14:section name="TH" id="{1542C771-A210-429C-89FF-794FECB2F0F6}">
          <p14:sldIdLst>
            <p14:sldId id="2425"/>
            <p14:sldId id="2457"/>
            <p14:sldId id="2458"/>
            <p14:sldId id="2486"/>
            <p14:sldId id="2461"/>
            <p14:sldId id="2462"/>
            <p14:sldId id="2463"/>
            <p14:sldId id="2465"/>
            <p14:sldId id="2466"/>
            <p14:sldId id="2473"/>
            <p14:sldId id="2476"/>
            <p14:sldId id="2478"/>
            <p14:sldId id="2480"/>
            <p14:sldId id="2481"/>
            <p14:sldId id="2482"/>
          </p14:sldIdLst>
        </p14:section>
        <p14:section name="Untitled Section" id="{17B0C314-2831-4AA5-AF46-C097EBC4BAA0}">
          <p14:sldIdLst>
            <p14:sldId id="2472"/>
            <p14:sldId id="2267"/>
            <p14:sldId id="2378"/>
            <p14:sldId id="2388"/>
            <p14:sldId id="2489"/>
            <p14:sldId id="2423"/>
            <p14:sldId id="2474"/>
            <p14:sldId id="2459"/>
            <p14:sldId id="2484"/>
            <p14:sldId id="2487"/>
            <p14:sldId id="2386"/>
          </p14:sldIdLst>
        </p14:section>
      </p14:sectionLst>
    </p:ext>
    <p:ext uri="{EFAFB233-063F-42B5-8137-9DF3F51BA10A}">
      <p15:sldGuideLst xmlns:p15="http://schemas.microsoft.com/office/powerpoint/2012/main">
        <p15:guide id="1" orient="horz" pos="766">
          <p15:clr>
            <a:srgbClr val="A4A3A4"/>
          </p15:clr>
        </p15:guide>
        <p15:guide id="2" orient="horz" pos="4442">
          <p15:clr>
            <a:srgbClr val="A4A3A4"/>
          </p15:clr>
        </p15:guide>
        <p15:guide id="3" pos="4776" userDrawn="1">
          <p15:clr>
            <a:srgbClr val="A4A3A4"/>
          </p15:clr>
        </p15:guide>
        <p15:guide id="4" pos="5774">
          <p15:clr>
            <a:srgbClr val="A4A3A4"/>
          </p15:clr>
        </p15:guide>
        <p15:guide id="5" pos="1440" userDrawn="1">
          <p15:clr>
            <a:srgbClr val="A4A3A4"/>
          </p15:clr>
        </p15:guide>
        <p15:guide id="6" pos="2900">
          <p15:clr>
            <a:srgbClr val="A4A3A4"/>
          </p15:clr>
        </p15:guide>
        <p15:guide id="7" pos="5329">
          <p15:clr>
            <a:srgbClr val="A4A3A4"/>
          </p15:clr>
        </p15:guide>
        <p15:guide id="8" pos="3181">
          <p15:clr>
            <a:srgbClr val="A4A3A4"/>
          </p15:clr>
        </p15:guide>
        <p15:guide id="9" pos="275">
          <p15:clr>
            <a:srgbClr val="A4A3A4"/>
          </p15:clr>
        </p15:guide>
        <p15:guide id="10" pos="320">
          <p15:clr>
            <a:srgbClr val="A4A3A4"/>
          </p15:clr>
        </p15:guide>
        <p15:guide id="11" orient="horz" pos="1728"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7EC9"/>
    <a:srgbClr val="E9EDF7"/>
    <a:srgbClr val="EEF3F8"/>
    <a:srgbClr val="4D4D4D"/>
    <a:srgbClr val="DC7A14"/>
    <a:srgbClr val="FFFF99"/>
    <a:srgbClr val="DD871A"/>
    <a:srgbClr val="FF0000"/>
    <a:srgbClr val="645A4C"/>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EA8930-9CCB-4BE8-BBCC-F3CFFB71BD27}" v="7" dt="2022-12-02T18:36:32.960"/>
    <p1510:client id="{3DFAA75D-EE58-46DF-89D2-CC5B36E3A2CD}" v="1" dt="2022-12-02T17:03:03.2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7" autoAdjust="0"/>
    <p:restoredTop sz="96357" autoAdjust="0"/>
  </p:normalViewPr>
  <p:slideViewPr>
    <p:cSldViewPr snapToGrid="0">
      <p:cViewPr varScale="1">
        <p:scale>
          <a:sx n="101" d="100"/>
          <a:sy n="101" d="100"/>
        </p:scale>
        <p:origin x="2148" y="108"/>
      </p:cViewPr>
      <p:guideLst>
        <p:guide orient="horz" pos="766"/>
        <p:guide orient="horz" pos="4442"/>
        <p:guide pos="4776"/>
        <p:guide pos="5774"/>
        <p:guide pos="1440"/>
        <p:guide pos="2900"/>
        <p:guide pos="5329"/>
        <p:guide pos="3181"/>
        <p:guide pos="275"/>
        <p:guide pos="320"/>
        <p:guide orient="horz" pos="1728"/>
      </p:guideLst>
    </p:cSldViewPr>
  </p:slideViewPr>
  <p:outlineViewPr>
    <p:cViewPr>
      <p:scale>
        <a:sx n="20" d="100"/>
        <a:sy n="20" d="100"/>
      </p:scale>
      <p:origin x="0" y="0"/>
    </p:cViewPr>
    <p:sldLst>
      <p:sld r:id="rId1" collapse="1"/>
      <p:sld r:id="rId2" collapse="1"/>
      <p:sld r:id="rId3" collapse="1"/>
    </p:sldLst>
  </p:outlineViewPr>
  <p:notesTextViewPr>
    <p:cViewPr>
      <p:scale>
        <a:sx n="3" d="2"/>
        <a:sy n="3" d="2"/>
      </p:scale>
      <p:origin x="0" y="0"/>
    </p:cViewPr>
  </p:notesTextViewPr>
  <p:sorterViewPr>
    <p:cViewPr>
      <p:scale>
        <a:sx n="66" d="100"/>
        <a:sy n="66" d="100"/>
      </p:scale>
      <p:origin x="0" y="-1998"/>
    </p:cViewPr>
  </p:sorterViewPr>
  <p:notesViewPr>
    <p:cSldViewPr snapToGrid="0">
      <p:cViewPr>
        <p:scale>
          <a:sx n="200" d="100"/>
          <a:sy n="200" d="100"/>
        </p:scale>
        <p:origin x="-252" y="237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notesMaster" Target="notesMasters/notesMaster1.xml"/><Relationship Id="rId68" Type="http://schemas.openxmlformats.org/officeDocument/2006/relationships/viewProps" Target="viewProps.xml"/><Relationship Id="rId7" Type="http://schemas.openxmlformats.org/officeDocument/2006/relationships/slide" Target="slides/slide4.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commentAuthors" Target="commentAuthor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handoutMaster" Target="handoutMasters/handoutMaster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microsoft.com/office/2018/10/relationships/authors" Targe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tags" Target="tags/tag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_rels/viewProps.xml.rels><?xml version="1.0" encoding="UTF-8" standalone="yes"?>
<Relationships xmlns="http://schemas.openxmlformats.org/package/2006/relationships"><Relationship Id="rId3" Type="http://schemas.openxmlformats.org/officeDocument/2006/relationships/slide" Target="slides/slide54.xml"/><Relationship Id="rId2" Type="http://schemas.openxmlformats.org/officeDocument/2006/relationships/slide" Target="slides/slide52.xml"/><Relationship Id="rId1" Type="http://schemas.openxmlformats.org/officeDocument/2006/relationships/slide" Target="slides/slide4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2" Type="http://schemas.openxmlformats.org/officeDocument/2006/relationships/oleObject" Target="https://davcapadvisors-my.sharepoint.com/personal/robert_cashion_davcapadvisors_com/Documents/Shared%20Folders/DCA%20Analyst%20Team/Industry%20Reports/Healthcare%20Services/PB/PB%20Data%20Healthcare%20Services%20Telehealth%20Stock%20Benchmarking.xlsx" TargetMode="External"/><Relationship Id="rId1" Type="http://schemas.openxmlformats.org/officeDocument/2006/relationships/themeOverride" Target="../theme/themeOverride6.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8.xml"/><Relationship Id="rId1" Type="http://schemas.microsoft.com/office/2011/relationships/chartStyle" Target="style1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9.xml"/><Relationship Id="rId1" Type="http://schemas.microsoft.com/office/2011/relationships/chartStyle" Target="style1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0.xml"/><Relationship Id="rId1" Type="http://schemas.microsoft.com/office/2011/relationships/chartStyle" Target="style2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1.xml"/><Relationship Id="rId1" Type="http://schemas.microsoft.com/office/2011/relationships/chartStyle" Target="style2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2.xml"/><Relationship Id="rId1" Type="http://schemas.microsoft.com/office/2011/relationships/chartStyle" Target="style2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2" Type="http://schemas.openxmlformats.org/officeDocument/2006/relationships/oleObject" Target="https://davcapadvisors-my.sharepoint.com/personal/robert_cashion_davcapadvisors_com/Documents/Shared%20Folders/DCA%20Analyst%20Team/Industry%20Reports/Healthcare%20Services/PB/PB%20Data%20Healthcare%20Services%20Physician%20Stock%20Benchmarking.xlsx" TargetMode="External"/><Relationship Id="rId1" Type="http://schemas.openxmlformats.org/officeDocument/2006/relationships/themeOverride" Target="../theme/themeOverride1.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 TargetMode="Externa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Pediatric</a:t>
            </a:r>
            <a:r>
              <a:rPr lang="en-US" sz="800" baseline="0" dirty="0">
                <a:solidFill>
                  <a:schemeClr val="tx1"/>
                </a:solidFill>
              </a:rPr>
              <a:t> Services</a:t>
            </a:r>
            <a:endParaRPr lang="en-US" sz="800" dirty="0">
              <a:solidFill>
                <a:schemeClr val="tx1"/>
              </a:solidFill>
            </a:endParaRPr>
          </a:p>
        </c:rich>
      </c:tx>
      <c:layout>
        <c:manualLayout>
          <c:xMode val="edge"/>
          <c:yMode val="edge"/>
          <c:x val="0.18567935056142962"/>
          <c:y val="0.7630555555555556"/>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2000488171062518"/>
          <c:h val="0.68706765820939053"/>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5B97-4055-AF3A-AE3A7B19B661}"/>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5B97-4055-AF3A-AE3A7B19B661}"/>
              </c:ext>
            </c:extLst>
          </c:dPt>
          <c:dLbls>
            <c:dLbl>
              <c:idx val="0"/>
              <c:layout>
                <c:manualLayout>
                  <c:x val="-0.12403295088880684"/>
                  <c:y val="0.19755322251385243"/>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15.4%</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5B97-4055-AF3A-AE3A7B19B661}"/>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5B97-4055-AF3A-AE3A7B19B66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0.154</c:v>
                </c:pt>
                <c:pt idx="1">
                  <c:v>0.84599999999999997</c:v>
                </c:pt>
              </c:numCache>
            </c:numRef>
          </c:val>
          <c:extLst>
            <c:ext xmlns:c16="http://schemas.microsoft.com/office/drawing/2014/chart" uri="{C3380CC4-5D6E-409C-BE32-E72D297353CC}">
              <c16:uniqueId val="{00000004-5B97-4055-AF3A-AE3A7B19B661}"/>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Traditional home healthcare</a:t>
            </a: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7F64-452D-8684-F7690EF4AF78}"/>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7F64-452D-8684-F7690EF4AF78}"/>
              </c:ext>
            </c:extLst>
          </c:dPt>
          <c:dLbls>
            <c:dLbl>
              <c:idx val="0"/>
              <c:layout>
                <c:manualLayout>
                  <c:x val="-0.25772076746806988"/>
                  <c:y val="-1.540974044911057E-2"/>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55.2%</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7F64-452D-8684-F7690EF4AF78}"/>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7F64-452D-8684-F7690EF4AF7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0.55200000000000005</c:v>
                </c:pt>
                <c:pt idx="1">
                  <c:v>0.44799999999999995</c:v>
                </c:pt>
              </c:numCache>
            </c:numRef>
          </c:val>
          <c:extLst>
            <c:ext xmlns:c16="http://schemas.microsoft.com/office/drawing/2014/chart" uri="{C3380CC4-5D6E-409C-BE32-E72D297353CC}">
              <c16:uniqueId val="{00000004-7F64-452D-8684-F7690EF4AF78}"/>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Other</a:t>
            </a:r>
          </a:p>
        </c:rich>
      </c:tx>
      <c:layout>
        <c:manualLayout>
          <c:xMode val="edge"/>
          <c:yMode val="edge"/>
          <c:x val="0.36950009835791625"/>
          <c:y val="0.7908333333333333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EC66-4315-8EA0-77828214DF5A}"/>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EC66-4315-8EA0-77828214DF5A}"/>
              </c:ext>
            </c:extLst>
          </c:dPt>
          <c:dLbls>
            <c:dLbl>
              <c:idx val="0"/>
              <c:layout>
                <c:manualLayout>
                  <c:x val="-5.7189042599175371E-2"/>
                  <c:y val="0.26236803732866726"/>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6.1%</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EC66-4315-8EA0-77828214DF5A}"/>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EC66-4315-8EA0-77828214DF5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6.0999999999999999E-2</c:v>
                </c:pt>
                <c:pt idx="1">
                  <c:v>0.93900000000000006</c:v>
                </c:pt>
              </c:numCache>
            </c:numRef>
          </c:val>
          <c:extLst>
            <c:ext xmlns:c16="http://schemas.microsoft.com/office/drawing/2014/chart" uri="{C3380CC4-5D6E-409C-BE32-E72D297353CC}">
              <c16:uniqueId val="{00000004-EC66-4315-8EA0-77828214DF5A}"/>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Home Hospice</a:t>
            </a: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E876-4397-B54C-D510B884C250}"/>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E876-4397-B54C-D510B884C250}"/>
              </c:ext>
            </c:extLst>
          </c:dPt>
          <c:dLbls>
            <c:dLbl>
              <c:idx val="0"/>
              <c:layout>
                <c:manualLayout>
                  <c:x val="-0.19087685917843844"/>
                  <c:y val="0.20681248177311171"/>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29.2%</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E876-4397-B54C-D510B884C250}"/>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E876-4397-B54C-D510B884C25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0.29199999999999998</c:v>
                </c:pt>
                <c:pt idx="1">
                  <c:v>0.70799999999999996</c:v>
                </c:pt>
              </c:numCache>
            </c:numRef>
          </c:val>
          <c:extLst>
            <c:ext xmlns:c16="http://schemas.microsoft.com/office/drawing/2014/chart" uri="{C3380CC4-5D6E-409C-BE32-E72D297353CC}">
              <c16:uniqueId val="{00000004-E876-4397-B54C-D510B884C250}"/>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Homemaker and personal services</a:t>
            </a: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3B6B-4C87-9CDB-A87F8B0D8A42}"/>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3B6B-4C87-9CDB-A87F8B0D8A42}"/>
              </c:ext>
            </c:extLst>
          </c:dPt>
          <c:dLbls>
            <c:dLbl>
              <c:idx val="0"/>
              <c:layout>
                <c:manualLayout>
                  <c:x val="-4.88335540629714E-2"/>
                  <c:y val="0.26236803732866726"/>
                </c:manualLayout>
              </c:layout>
              <c:tx>
                <c:rich>
                  <a:bodyPr rot="0" spcFirstLastPara="1" vertOverflow="ellipsis" vert="horz" wrap="square" lIns="38100" tIns="19050" rIns="38100" bIns="19050" anchor="ctr" anchorCtr="0">
                    <a:spAutoFit/>
                  </a:bodyPr>
                  <a:lstStyle/>
                  <a:p>
                    <a:pPr algn="ctr">
                      <a:defRPr sz="1000" b="0" i="0" u="none" strike="noStrike" kern="1200" baseline="0">
                        <a:solidFill>
                          <a:srgbClr val="407EC9"/>
                        </a:solidFill>
                        <a:latin typeface="+mn-lt"/>
                        <a:ea typeface="+mn-ea"/>
                        <a:cs typeface="+mn-cs"/>
                      </a:defRPr>
                    </a:pPr>
                    <a:r>
                      <a:rPr lang="en-US" dirty="0"/>
                      <a:t>6.4%</a:t>
                    </a:r>
                  </a:p>
                </c:rich>
              </c:tx>
              <c:numFmt formatCode="0.0%" sourceLinked="0"/>
              <c:spPr>
                <a:noFill/>
                <a:ln>
                  <a:noFill/>
                </a:ln>
                <a:effectLst/>
              </c:spPr>
              <c:txPr>
                <a:bodyPr rot="0" spcFirstLastPara="1" vertOverflow="ellipsis" vert="horz" wrap="square" lIns="38100" tIns="19050" rIns="38100" bIns="19050" anchor="ctr" anchorCtr="0">
                  <a:spAutoFit/>
                </a:bodyPr>
                <a:lstStyle/>
                <a:p>
                  <a:pPr algn="ct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3B6B-4C87-9CDB-A87F8B0D8A42}"/>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3B6B-4C87-9CDB-A87F8B0D8A4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6.4000000000000001E-2</c:v>
                </c:pt>
                <c:pt idx="1">
                  <c:v>0.93599999999999994</c:v>
                </c:pt>
              </c:numCache>
            </c:numRef>
          </c:val>
          <c:extLst>
            <c:ext xmlns:c16="http://schemas.microsoft.com/office/drawing/2014/chart" uri="{C3380CC4-5D6E-409C-BE32-E72D297353CC}">
              <c16:uniqueId val="{00000004-3B6B-4C87-9CDB-A87F8B0D8A42}"/>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Development</a:t>
            </a:r>
            <a:r>
              <a:rPr lang="en-US" sz="800" baseline="0" dirty="0">
                <a:solidFill>
                  <a:schemeClr val="tx1"/>
                </a:solidFill>
              </a:rPr>
              <a:t> Disorders</a:t>
            </a:r>
            <a:endParaRPr lang="en-US" sz="800" dirty="0">
              <a:solidFill>
                <a:schemeClr val="tx1"/>
              </a:solidFill>
            </a:endParaRPr>
          </a:p>
        </c:rich>
      </c:tx>
      <c:layout>
        <c:manualLayout>
          <c:xMode val="edge"/>
          <c:yMode val="edge"/>
          <c:x val="0.11883544227179813"/>
          <c:y val="0.7630555555555556"/>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DB76-437C-BAE6-A1B3EB31E39E}"/>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DB76-437C-BAE6-A1B3EB31E39E}"/>
              </c:ext>
            </c:extLst>
          </c:dPt>
          <c:dLbls>
            <c:dLbl>
              <c:idx val="0"/>
              <c:layout>
                <c:manualLayout>
                  <c:x val="-7.0561113819517501E-3"/>
                  <c:y val="0.24384951881014874"/>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3.1%</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DB76-437C-BAE6-A1B3EB31E39E}"/>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DB76-437C-BAE6-A1B3EB31E39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3.1E-2</c:v>
                </c:pt>
                <c:pt idx="1">
                  <c:v>0.96899999999999997</c:v>
                </c:pt>
              </c:numCache>
            </c:numRef>
          </c:val>
          <c:extLst>
            <c:ext xmlns:c16="http://schemas.microsoft.com/office/drawing/2014/chart" uri="{C3380CC4-5D6E-409C-BE32-E72D297353CC}">
              <c16:uniqueId val="{00000004-DB76-437C-BAE6-A1B3EB31E39E}"/>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Mental</a:t>
            </a:r>
            <a:r>
              <a:rPr lang="en-US" sz="800" baseline="0" dirty="0">
                <a:solidFill>
                  <a:schemeClr val="tx1"/>
                </a:solidFill>
              </a:rPr>
              <a:t> Health Conditions</a:t>
            </a:r>
            <a:endParaRPr lang="en-US" sz="800" dirty="0">
              <a:solidFill>
                <a:schemeClr val="tx1"/>
              </a:solidFill>
            </a:endParaRPr>
          </a:p>
        </c:rich>
      </c:tx>
      <c:layout>
        <c:manualLayout>
          <c:xMode val="edge"/>
          <c:yMode val="edge"/>
          <c:x val="0.23581228177865324"/>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Mental Health Conditions</c:v>
                </c:pt>
              </c:strCache>
            </c:strRef>
          </c:tx>
          <c:dPt>
            <c:idx val="0"/>
            <c:bubble3D val="0"/>
            <c:spPr>
              <a:solidFill>
                <a:srgbClr val="407EC9"/>
              </a:solidFill>
              <a:ln w="19050">
                <a:noFill/>
              </a:ln>
              <a:effectLst/>
            </c:spPr>
            <c:extLst>
              <c:ext xmlns:c16="http://schemas.microsoft.com/office/drawing/2014/chart" uri="{C3380CC4-5D6E-409C-BE32-E72D297353CC}">
                <c16:uniqueId val="{00000001-67DD-4142-BB4E-38605AD4EF3A}"/>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67DD-4142-BB4E-38605AD4EF3A}"/>
              </c:ext>
            </c:extLst>
          </c:dPt>
          <c:dLbls>
            <c:dLbl>
              <c:idx val="0"/>
              <c:layout>
                <c:manualLayout>
                  <c:x val="-0.24100979039566198"/>
                  <c:y val="-7.0965296004666084E-2"/>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58.1%</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67DD-4142-BB4E-38605AD4EF3A}"/>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67DD-4142-BB4E-38605AD4EF3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0.58099999999999996</c:v>
                </c:pt>
                <c:pt idx="1">
                  <c:v>0.41900000000000004</c:v>
                </c:pt>
              </c:numCache>
            </c:numRef>
          </c:val>
          <c:extLst>
            <c:ext xmlns:c16="http://schemas.microsoft.com/office/drawing/2014/chart" uri="{C3380CC4-5D6E-409C-BE32-E72D297353CC}">
              <c16:uniqueId val="{00000004-67DD-4142-BB4E-38605AD4EF3A}"/>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Other</a:t>
            </a:r>
          </a:p>
        </c:rich>
      </c:tx>
      <c:layout>
        <c:manualLayout>
          <c:xMode val="edge"/>
          <c:yMode val="edge"/>
          <c:x val="0.34443363274930439"/>
          <c:y val="0.78157407407407387"/>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C247-43BE-B753-FC525FF0F726}"/>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C247-43BE-B753-FC525FF0F726}"/>
              </c:ext>
            </c:extLst>
          </c:dPt>
          <c:dLbls>
            <c:dLbl>
              <c:idx val="0"/>
              <c:layout>
                <c:manualLayout>
                  <c:x val="-0.2326543018594581"/>
                  <c:y val="0.1512569262175561"/>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32.2%</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C247-43BE-B753-FC525FF0F726}"/>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C247-43BE-B753-FC525FF0F72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0.32200000000000001</c:v>
                </c:pt>
                <c:pt idx="1">
                  <c:v>0.67799999999999994</c:v>
                </c:pt>
              </c:numCache>
            </c:numRef>
          </c:val>
          <c:extLst>
            <c:ext xmlns:c16="http://schemas.microsoft.com/office/drawing/2014/chart" uri="{C3380CC4-5D6E-409C-BE32-E72D297353CC}">
              <c16:uniqueId val="{00000004-C247-43BE-B753-FC525FF0F726}"/>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a:solidFill>
                  <a:schemeClr val="tx1"/>
                </a:solidFill>
              </a:rPr>
              <a:t>Bundled creative services</a:t>
            </a: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Joint,</a:t>
            </a:r>
            <a:r>
              <a:rPr lang="en-US" sz="800" baseline="0" dirty="0">
                <a:solidFill>
                  <a:schemeClr val="tx1"/>
                </a:solidFill>
              </a:rPr>
              <a:t> Respiratory and Endocrine Disorders</a:t>
            </a:r>
            <a:endParaRPr lang="en-US" sz="800" dirty="0">
              <a:solidFill>
                <a:schemeClr val="tx1"/>
              </a:solidFill>
            </a:endParaRPr>
          </a:p>
        </c:rich>
      </c:tx>
      <c:layout>
        <c:manualLayout>
          <c:xMode val="edge"/>
          <c:yMode val="edge"/>
          <c:x val="0.11883544227179813"/>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Mental Health Conditions</c:v>
                </c:pt>
              </c:strCache>
            </c:strRef>
          </c:tx>
          <c:dPt>
            <c:idx val="0"/>
            <c:bubble3D val="0"/>
            <c:spPr>
              <a:solidFill>
                <a:srgbClr val="407EC9"/>
              </a:solidFill>
              <a:ln w="19050">
                <a:noFill/>
              </a:ln>
              <a:effectLst/>
            </c:spPr>
            <c:extLst>
              <c:ext xmlns:c16="http://schemas.microsoft.com/office/drawing/2014/chart" uri="{C3380CC4-5D6E-409C-BE32-E72D297353CC}">
                <c16:uniqueId val="{00000001-F331-47E8-90F3-C3FF86DA4E72}"/>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F331-47E8-90F3-C3FF86DA4E72}"/>
              </c:ext>
            </c:extLst>
          </c:dPt>
          <c:dLbls>
            <c:dLbl>
              <c:idx val="0"/>
              <c:layout>
                <c:manualLayout>
                  <c:x val="-3.2122576990563562E-2"/>
                  <c:y val="0.25925925925925924"/>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6.6%</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F331-47E8-90F3-C3FF86DA4E72}"/>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F331-47E8-90F3-C3FF86DA4E7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6.6000000000000003E-2</c:v>
                </c:pt>
                <c:pt idx="1">
                  <c:v>0.93399999999999994</c:v>
                </c:pt>
              </c:numCache>
            </c:numRef>
          </c:val>
          <c:extLst>
            <c:ext xmlns:c16="http://schemas.microsoft.com/office/drawing/2014/chart" uri="{C3380CC4-5D6E-409C-BE32-E72D297353CC}">
              <c16:uniqueId val="{00000004-F331-47E8-90F3-C3FF86DA4E72}"/>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b="1" dirty="0"/>
              <a:t>Peer Group</a:t>
            </a:r>
          </a:p>
        </c:rich>
      </c:tx>
      <c:overlay val="0"/>
    </c:title>
    <c:autoTitleDeleted val="0"/>
    <c:plotArea>
      <c:layout>
        <c:manualLayout>
          <c:layoutTarget val="inner"/>
          <c:xMode val="edge"/>
          <c:yMode val="edge"/>
          <c:x val="7.6950544259989276E-2"/>
          <c:y val="0.16813284743030232"/>
          <c:w val="0.9124285173354566"/>
          <c:h val="0.6746093123657666"/>
        </c:manualLayout>
      </c:layout>
      <c:barChart>
        <c:barDir val="col"/>
        <c:grouping val="clustered"/>
        <c:varyColors val="0"/>
        <c:ser>
          <c:idx val="0"/>
          <c:order val="0"/>
          <c:tx>
            <c:strRef>
              <c:f>'Peer Group Comps'!$D$28:$E$28</c:f>
              <c:strCache>
                <c:ptCount val="2"/>
                <c:pt idx="0">
                  <c:v>NASDAQ</c:v>
                </c:pt>
              </c:strCache>
              <c:extLst xmlns:c15="http://schemas.microsoft.com/office/drawing/2012/chart"/>
            </c:strRef>
          </c:tx>
          <c:invertIfNegative val="0"/>
          <c:dLbls>
            <c:spPr>
              <a:noFill/>
              <a:ln>
                <a:noFill/>
              </a:ln>
              <a:effectLst/>
            </c:sp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multiLvlStrRef>
              <c:f>'Peer Group Comps'!$R$24:$X$26</c:f>
              <c:multiLvlStrCache>
                <c:ptCount val="7"/>
                <c:lvl>
                  <c:pt idx="0">
                    <c:v>EV / Revenue</c:v>
                  </c:pt>
                  <c:pt idx="1">
                    <c:v>EV / EBITDA</c:v>
                  </c:pt>
                  <c:pt idx="2">
                    <c:v>PE Ratio</c:v>
                  </c:pt>
                  <c:pt idx="4">
                    <c:v>EV / Revenue</c:v>
                  </c:pt>
                  <c:pt idx="5">
                    <c:v>EV / EBITDA</c:v>
                  </c:pt>
                  <c:pt idx="6">
                    <c:v>PE Ratio</c:v>
                  </c:pt>
                </c:lvl>
                <c:lvl>
                  <c:pt idx="0">
                    <c:v>TTM</c:v>
                  </c:pt>
                  <c:pt idx="4">
                    <c:v>NTM Forward Multiples</c:v>
                  </c:pt>
                </c:lvl>
              </c:multiLvlStrCache>
              <c:extLst xmlns:c15="http://schemas.microsoft.com/office/drawing/2012/chart"/>
            </c:multiLvlStrRef>
          </c:cat>
          <c:val>
            <c:numRef>
              <c:f>'Peer Group Comps'!$R$28:$X$28</c:f>
              <c:numCache>
                <c:formatCode>#,##0.0\x</c:formatCode>
                <c:ptCount val="7"/>
                <c:pt idx="0">
                  <c:v>5.8611033642611687</c:v>
                </c:pt>
                <c:pt idx="1">
                  <c:v>19.287669714054928</c:v>
                </c:pt>
                <c:pt idx="2">
                  <c:v>27.188868639989948</c:v>
                </c:pt>
                <c:pt idx="4">
                  <c:v>9.7527488690908655</c:v>
                </c:pt>
                <c:pt idx="5">
                  <c:v>17.998594301005028</c:v>
                </c:pt>
                <c:pt idx="6">
                  <c:v>22.814052571832939</c:v>
                </c:pt>
              </c:numCache>
              <c:extLst xmlns:c15="http://schemas.microsoft.com/office/drawing/2012/chart"/>
            </c:numRef>
          </c:val>
          <c:extLst xmlns:c15="http://schemas.microsoft.com/office/drawing/2012/chart">
            <c:ext xmlns:c16="http://schemas.microsoft.com/office/drawing/2014/chart" uri="{C3380CC4-5D6E-409C-BE32-E72D297353CC}">
              <c16:uniqueId val="{00000000-40A8-4DD2-930D-6D7948EDE8B3}"/>
            </c:ext>
          </c:extLst>
        </c:ser>
        <c:dLbls>
          <c:showLegendKey val="0"/>
          <c:showVal val="0"/>
          <c:showCatName val="0"/>
          <c:showSerName val="0"/>
          <c:showPercent val="0"/>
          <c:showBubbleSize val="0"/>
        </c:dLbls>
        <c:gapWidth val="150"/>
        <c:overlap val="-25"/>
        <c:axId val="42616320"/>
        <c:axId val="42617856"/>
        <c:extLst/>
      </c:barChart>
      <c:catAx>
        <c:axId val="42616320"/>
        <c:scaling>
          <c:orientation val="minMax"/>
        </c:scaling>
        <c:delete val="0"/>
        <c:axPos val="b"/>
        <c:numFmt formatCode="General" sourceLinked="0"/>
        <c:majorTickMark val="none"/>
        <c:minorTickMark val="none"/>
        <c:tickLblPos val="low"/>
        <c:spPr>
          <a:ln>
            <a:solidFill>
              <a:srgbClr val="D9D9D9"/>
            </a:solidFill>
          </a:ln>
        </c:spPr>
        <c:txPr>
          <a:bodyPr rot="0" vert="horz" anchor="ctr" anchorCtr="0"/>
          <a:lstStyle/>
          <a:p>
            <a:pPr>
              <a:defRPr/>
            </a:pPr>
            <a:endParaRPr lang="en-US"/>
          </a:p>
        </c:txPr>
        <c:crossAx val="42617856"/>
        <c:crosses val="autoZero"/>
        <c:auto val="1"/>
        <c:lblAlgn val="ctr"/>
        <c:lblOffset val="100"/>
        <c:noMultiLvlLbl val="0"/>
      </c:catAx>
      <c:valAx>
        <c:axId val="42617856"/>
        <c:scaling>
          <c:orientation val="minMax"/>
          <c:min val="-5"/>
        </c:scaling>
        <c:delete val="0"/>
        <c:axPos val="l"/>
        <c:majorGridlines>
          <c:spPr>
            <a:ln w="0">
              <a:solidFill>
                <a:sysClr val="windowText" lastClr="000000">
                  <a:tint val="75000"/>
                  <a:alpha val="0"/>
                </a:sysClr>
              </a:solidFill>
            </a:ln>
          </c:spPr>
        </c:majorGridlines>
        <c:numFmt formatCode="#,##0.0\x" sourceLinked="1"/>
        <c:majorTickMark val="out"/>
        <c:minorTickMark val="none"/>
        <c:tickLblPos val="nextTo"/>
        <c:spPr>
          <a:noFill/>
          <a:ln>
            <a:solidFill>
              <a:schemeClr val="bg1">
                <a:lumMod val="85000"/>
              </a:schemeClr>
            </a:solidFill>
          </a:ln>
        </c:spPr>
        <c:crossAx val="42616320"/>
        <c:crosses val="autoZero"/>
        <c:crossBetween val="between"/>
      </c:valAx>
      <c:spPr>
        <a:noFill/>
        <a:ln w="0">
          <a:noFill/>
        </a:ln>
      </c:spPr>
    </c:plotArea>
    <c:plotVisOnly val="1"/>
    <c:dispBlanksAs val="gap"/>
    <c:showDLblsOverMax val="0"/>
  </c:chart>
  <c:spPr>
    <a:ln>
      <a:noFill/>
    </a:ln>
  </c:spPr>
  <c:txPr>
    <a:bodyPr/>
    <a:lstStyle/>
    <a:p>
      <a:pPr>
        <a:defRPr lang="en-US" sz="1000" b="0" i="0" u="none" strike="noStrike" kern="1200" baseline="0">
          <a:solidFill>
            <a:schemeClr val="tx1"/>
          </a:solidFill>
          <a:latin typeface="Palatino Linotype" panose="02040502050505030304" pitchFamily="18" charset="0"/>
          <a:ea typeface="+mn-ea"/>
          <a:cs typeface="+mn-cs"/>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Family Practice Services</a:t>
            </a:r>
          </a:p>
        </c:rich>
      </c:tx>
      <c:layout>
        <c:manualLayout>
          <c:xMode val="edge"/>
          <c:yMode val="edge"/>
          <c:x val="0.10212446519939022"/>
          <c:y val="0.8232408448943882"/>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1097898035407527"/>
          <c:h val="0.72542729033870756"/>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FF6A-4F4B-836D-3DAA27AED080}"/>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FF6A-4F4B-836D-3DAA27AED080}"/>
              </c:ext>
            </c:extLst>
          </c:dPt>
          <c:dLbls>
            <c:dLbl>
              <c:idx val="0"/>
              <c:layout>
                <c:manualLayout>
                  <c:x val="-0.18252137064223442"/>
                  <c:y val="0.22533100029163022"/>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22.9%</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FF6A-4F4B-836D-3DAA27AED080}"/>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FF6A-4F4B-836D-3DAA27AED080}"/>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0.22900000000000001</c:v>
                </c:pt>
                <c:pt idx="1">
                  <c:v>0.77100000000000002</c:v>
                </c:pt>
              </c:numCache>
            </c:numRef>
          </c:val>
          <c:extLst>
            <c:ext xmlns:c16="http://schemas.microsoft.com/office/drawing/2014/chart" uri="{C3380CC4-5D6E-409C-BE32-E72D297353CC}">
              <c16:uniqueId val="{00000004-FF6A-4F4B-836D-3DAA27AED080}"/>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Telehealth</a:t>
            </a:r>
            <a:r>
              <a:rPr lang="en-US" sz="800" baseline="0" dirty="0">
                <a:solidFill>
                  <a:schemeClr val="tx1"/>
                </a:solidFill>
              </a:rPr>
              <a:t> software</a:t>
            </a:r>
            <a:endParaRPr lang="en-US" sz="800" dirty="0">
              <a:solidFill>
                <a:schemeClr val="tx1"/>
              </a:solidFill>
            </a:endParaRP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DB76-437C-BAE6-A1B3EB31E39E}"/>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DB76-437C-BAE6-A1B3EB31E39E}"/>
              </c:ext>
            </c:extLst>
          </c:dPt>
          <c:dLbls>
            <c:dLbl>
              <c:idx val="0"/>
              <c:layout>
                <c:manualLayout>
                  <c:x val="-0.11567746235260293"/>
                  <c:y val="0.24384951881014874"/>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19.5%</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DB76-437C-BAE6-A1B3EB31E39E}"/>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DB76-437C-BAE6-A1B3EB31E39E}"/>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0.19500000000000001</c:v>
                </c:pt>
                <c:pt idx="1">
                  <c:v>0.80499999999999994</c:v>
                </c:pt>
              </c:numCache>
            </c:numRef>
          </c:val>
          <c:extLst>
            <c:ext xmlns:c16="http://schemas.microsoft.com/office/drawing/2014/chart" uri="{C3380CC4-5D6E-409C-BE32-E72D297353CC}">
              <c16:uniqueId val="{00000004-DB76-437C-BAE6-A1B3EB31E39E}"/>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Medical devices and hardware</a:t>
            </a: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67DD-4142-BB4E-38605AD4EF3A}"/>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67DD-4142-BB4E-38605AD4EF3A}"/>
              </c:ext>
            </c:extLst>
          </c:dPt>
          <c:dLbls>
            <c:dLbl>
              <c:idx val="0"/>
              <c:layout>
                <c:manualLayout>
                  <c:x val="-0.22429881332325419"/>
                  <c:y val="6.7923592884222769E-2"/>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44.3%</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67DD-4142-BB4E-38605AD4EF3A}"/>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67DD-4142-BB4E-38605AD4EF3A}"/>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0.443</c:v>
                </c:pt>
                <c:pt idx="1">
                  <c:v>0.55699999999999994</c:v>
                </c:pt>
              </c:numCache>
            </c:numRef>
          </c:val>
          <c:extLst>
            <c:ext xmlns:c16="http://schemas.microsoft.com/office/drawing/2014/chart" uri="{C3380CC4-5D6E-409C-BE32-E72D297353CC}">
              <c16:uniqueId val="{00000004-67DD-4142-BB4E-38605AD4EF3A}"/>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Virtual physician</a:t>
            </a:r>
            <a:r>
              <a:rPr lang="en-US" sz="800" baseline="0" dirty="0">
                <a:solidFill>
                  <a:schemeClr val="tx1"/>
                </a:solidFill>
              </a:rPr>
              <a:t> visits</a:t>
            </a:r>
            <a:endParaRPr lang="en-US" sz="800" dirty="0">
              <a:solidFill>
                <a:schemeClr val="tx1"/>
              </a:solidFill>
            </a:endParaRP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C247-43BE-B753-FC525FF0F726}"/>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C247-43BE-B753-FC525FF0F726}"/>
              </c:ext>
            </c:extLst>
          </c:dPt>
          <c:dLbls>
            <c:dLbl>
              <c:idx val="0"/>
              <c:layout>
                <c:manualLayout>
                  <c:x val="-0.2326543018594581"/>
                  <c:y val="0.14199766695829688"/>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36.2%</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C247-43BE-B753-FC525FF0F726}"/>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C247-43BE-B753-FC525FF0F726}"/>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0.36199999999999999</c:v>
                </c:pt>
                <c:pt idx="1">
                  <c:v>0.63800000000000001</c:v>
                </c:pt>
              </c:numCache>
            </c:numRef>
          </c:val>
          <c:extLst>
            <c:ext xmlns:c16="http://schemas.microsoft.com/office/drawing/2014/chart" uri="{C3380CC4-5D6E-409C-BE32-E72D297353CC}">
              <c16:uniqueId val="{00000004-C247-43BE-B753-FC525FF0F726}"/>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a:solidFill>
                  <a:schemeClr val="tx1"/>
                </a:solidFill>
              </a:rPr>
              <a:t>Bundled creative services</a:t>
            </a: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a:solidFill>
                  <a:schemeClr val="tx1"/>
                </a:solidFill>
              </a:rPr>
              <a:t>Bundled creative services</a:t>
            </a: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00" b="1" i="0" u="none" strike="noStrike" kern="1200" spc="0" baseline="0">
                <a:solidFill>
                  <a:schemeClr val="tx1"/>
                </a:solidFill>
                <a:latin typeface="Palatino Linotype (Body)"/>
                <a:ea typeface="+mn-ea"/>
                <a:cs typeface="+mn-cs"/>
              </a:defRPr>
            </a:pPr>
            <a:r>
              <a:rPr lang="en-US" sz="1800" b="0" dirty="0"/>
              <a:t>Major Players</a:t>
            </a:r>
          </a:p>
        </c:rich>
      </c:tx>
      <c:layout>
        <c:manualLayout>
          <c:xMode val="edge"/>
          <c:yMode val="edge"/>
          <c:x val="2.1554780922764982E-3"/>
          <c:y val="0"/>
        </c:manualLayout>
      </c:layout>
      <c:overlay val="0"/>
      <c:spPr>
        <a:noFill/>
        <a:ln>
          <a:noFill/>
        </a:ln>
        <a:effectLst/>
      </c:spPr>
      <c:txPr>
        <a:bodyPr rot="0" spcFirstLastPara="1" vertOverflow="ellipsis" vert="horz" wrap="square" anchor="ctr" anchorCtr="1"/>
        <a:lstStyle/>
        <a:p>
          <a:pPr algn="l">
            <a:defRPr sz="1800" b="1" i="0" u="none" strike="noStrike" kern="1200" spc="0" baseline="0">
              <a:solidFill>
                <a:schemeClr val="tx1"/>
              </a:solidFill>
              <a:latin typeface="Palatino Linotype (Body)"/>
              <a:ea typeface="+mn-ea"/>
              <a:cs typeface="+mn-cs"/>
            </a:defRPr>
          </a:pPr>
          <a:endParaRPr lang="en-US"/>
        </a:p>
      </c:txPr>
    </c:title>
    <c:autoTitleDeleted val="0"/>
    <c:plotArea>
      <c:layout>
        <c:manualLayout>
          <c:layoutTarget val="inner"/>
          <c:xMode val="edge"/>
          <c:yMode val="edge"/>
          <c:x val="6.624734265277149E-2"/>
          <c:y val="0.10782189956236006"/>
          <c:w val="0.7310493268601842"/>
          <c:h val="0.65068189136575871"/>
        </c:manualLayout>
      </c:layout>
      <c:doughnutChart>
        <c:varyColors val="1"/>
        <c:ser>
          <c:idx val="0"/>
          <c:order val="0"/>
          <c:tx>
            <c:strRef>
              <c:f>Sheet1!$B$1</c:f>
              <c:strCache>
                <c:ptCount val="1"/>
                <c:pt idx="0">
                  <c:v>Major Players</c:v>
                </c:pt>
              </c:strCache>
            </c:strRef>
          </c:tx>
          <c:dPt>
            <c:idx val="0"/>
            <c:bubble3D val="0"/>
            <c:spPr>
              <a:solidFill>
                <a:srgbClr val="002060"/>
              </a:solidFill>
              <a:ln w="19050">
                <a:solidFill>
                  <a:schemeClr val="lt1"/>
                </a:solidFill>
              </a:ln>
              <a:effectLst/>
            </c:spPr>
            <c:extLst>
              <c:ext xmlns:c16="http://schemas.microsoft.com/office/drawing/2014/chart" uri="{C3380CC4-5D6E-409C-BE32-E72D297353CC}">
                <c16:uniqueId val="{00000001-78C5-401F-B72E-C9C056ABFF87}"/>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78C5-401F-B72E-C9C056ABFF87}"/>
              </c:ext>
            </c:extLst>
          </c:dPt>
          <c:dPt>
            <c:idx val="2"/>
            <c:bubble3D val="0"/>
            <c:spPr>
              <a:solidFill>
                <a:srgbClr val="00B0F0"/>
              </a:solidFill>
              <a:ln w="19050">
                <a:solidFill>
                  <a:schemeClr val="lt1"/>
                </a:solidFill>
              </a:ln>
              <a:effectLst/>
            </c:spPr>
            <c:extLst>
              <c:ext xmlns:c16="http://schemas.microsoft.com/office/drawing/2014/chart" uri="{C3380CC4-5D6E-409C-BE32-E72D297353CC}">
                <c16:uniqueId val="{00000005-78C5-401F-B72E-C9C056ABFF87}"/>
              </c:ext>
            </c:extLst>
          </c:dPt>
          <c:dPt>
            <c:idx val="3"/>
            <c:bubble3D val="0"/>
            <c:spPr>
              <a:solidFill>
                <a:schemeClr val="accent3">
                  <a:lumMod val="65000"/>
                </a:schemeClr>
              </a:solidFill>
              <a:ln w="19050">
                <a:solidFill>
                  <a:schemeClr val="lt1"/>
                </a:solidFill>
              </a:ln>
              <a:effectLst/>
            </c:spPr>
            <c:extLst>
              <c:ext xmlns:c16="http://schemas.microsoft.com/office/drawing/2014/chart" uri="{C3380CC4-5D6E-409C-BE32-E72D297353CC}">
                <c16:uniqueId val="{00000007-78C5-401F-B72E-C9C056ABFF87}"/>
              </c:ext>
            </c:extLst>
          </c:dPt>
          <c:cat>
            <c:strRef>
              <c:f>Sheet1!$A$2:$A$3</c:f>
              <c:strCache>
                <c:ptCount val="2"/>
                <c:pt idx="0">
                  <c:v>14.1%   Teledoc</c:v>
                </c:pt>
                <c:pt idx="1">
                  <c:v>85.9%   Other</c:v>
                </c:pt>
              </c:strCache>
            </c:strRef>
          </c:cat>
          <c:val>
            <c:numRef>
              <c:f>Sheet1!$B$2:$B$3</c:f>
              <c:numCache>
                <c:formatCode>0.00%</c:formatCode>
                <c:ptCount val="2"/>
                <c:pt idx="0">
                  <c:v>0.14099999999999999</c:v>
                </c:pt>
                <c:pt idx="1">
                  <c:v>0.85899999999999999</c:v>
                </c:pt>
              </c:numCache>
            </c:numRef>
          </c:val>
          <c:extLst>
            <c:ext xmlns:c16="http://schemas.microsoft.com/office/drawing/2014/chart" uri="{C3380CC4-5D6E-409C-BE32-E72D297353CC}">
              <c16:uniqueId val="{00000008-78C5-401F-B72E-C9C056ABFF87}"/>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b"/>
      <c:layout>
        <c:manualLayout>
          <c:xMode val="edge"/>
          <c:yMode val="edge"/>
          <c:x val="0.19840429664936829"/>
          <c:y val="0.34960645335987472"/>
          <c:w val="0.44955272181184835"/>
          <c:h val="0.1647632133604601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Palatino Linotype (Body)"/>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latin typeface="Palatino Linotype (Body)"/>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Obstetrics</a:t>
            </a:r>
            <a:r>
              <a:rPr lang="en-US" sz="800" baseline="0" dirty="0">
                <a:solidFill>
                  <a:schemeClr val="tx1"/>
                </a:solidFill>
              </a:rPr>
              <a:t> and Gynecology services</a:t>
            </a:r>
            <a:endParaRPr lang="en-US" sz="800" dirty="0">
              <a:solidFill>
                <a:schemeClr val="tx1"/>
              </a:solidFill>
            </a:endParaRP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9FCA-4DCA-97BE-622926A12649}"/>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9FCA-4DCA-97BE-622926A12649}"/>
              </c:ext>
            </c:extLst>
          </c:dPt>
          <c:dLbls>
            <c:dLbl>
              <c:idx val="0"/>
              <c:layout>
                <c:manualLayout>
                  <c:x val="-5.7189042599175371E-2"/>
                  <c:y val="0.24384951881014874"/>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8.3%</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9FCA-4DCA-97BE-622926A12649}"/>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9FCA-4DCA-97BE-622926A1264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8.3000000000000004E-2</c:v>
                </c:pt>
                <c:pt idx="1">
                  <c:v>0.91700000000000004</c:v>
                </c:pt>
              </c:numCache>
            </c:numRef>
          </c:val>
          <c:extLst>
            <c:ext xmlns:c16="http://schemas.microsoft.com/office/drawing/2014/chart" uri="{C3380CC4-5D6E-409C-BE32-E72D297353CC}">
              <c16:uniqueId val="{00000004-9FCA-4DCA-97BE-622926A12649}"/>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Internal</a:t>
            </a:r>
            <a:r>
              <a:rPr lang="en-US" sz="800" baseline="0" dirty="0">
                <a:solidFill>
                  <a:schemeClr val="tx1"/>
                </a:solidFill>
              </a:rPr>
              <a:t> Medicine Services</a:t>
            </a:r>
            <a:endParaRPr lang="en-US" sz="800" dirty="0">
              <a:solidFill>
                <a:schemeClr val="tx1"/>
              </a:solidFill>
            </a:endParaRP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0028-4188-8973-878E93CF5F4F}"/>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0028-4188-8973-878E93CF5F4F}"/>
              </c:ext>
            </c:extLst>
          </c:dPt>
          <c:dLbls>
            <c:dLbl>
              <c:idx val="0"/>
              <c:layout>
                <c:manualLayout>
                  <c:x val="-5.7189042599175371E-2"/>
                  <c:y val="0.26236803732866726"/>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9.2%</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0028-4188-8973-878E93CF5F4F}"/>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0028-4188-8973-878E93CF5F4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9.1999999999999998E-2</c:v>
                </c:pt>
                <c:pt idx="1">
                  <c:v>0.90800000000000003</c:v>
                </c:pt>
              </c:numCache>
            </c:numRef>
          </c:val>
          <c:extLst>
            <c:ext xmlns:c16="http://schemas.microsoft.com/office/drawing/2014/chart" uri="{C3380CC4-5D6E-409C-BE32-E72D297353CC}">
              <c16:uniqueId val="{00000004-0028-4188-8973-878E93CF5F4F}"/>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Surgery Services</a:t>
            </a: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687B-4FF3-A6C2-EB8C4D7FC33B}"/>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687B-4FF3-A6C2-EB8C4D7FC33B}"/>
              </c:ext>
            </c:extLst>
          </c:dPt>
          <c:dLbls>
            <c:dLbl>
              <c:idx val="0"/>
              <c:layout>
                <c:manualLayout>
                  <c:x val="-1.5411599918155725E-2"/>
                  <c:y val="0.26236803732866726"/>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3.5%</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687B-4FF3-A6C2-EB8C4D7FC33B}"/>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687B-4FF3-A6C2-EB8C4D7FC33B}"/>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3.5000000000000003E-2</c:v>
                </c:pt>
                <c:pt idx="1">
                  <c:v>0.96499999999999997</c:v>
                </c:pt>
              </c:numCache>
            </c:numRef>
          </c:val>
          <c:extLst>
            <c:ext xmlns:c16="http://schemas.microsoft.com/office/drawing/2014/chart" uri="{C3380CC4-5D6E-409C-BE32-E72D297353CC}">
              <c16:uniqueId val="{00000004-687B-4FF3-A6C2-EB8C4D7FC33B}"/>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Other Services</a:t>
            </a: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34CF-4D8F-A9C6-3AD084C96C4F}"/>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34CF-4D8F-A9C6-3AD084C96C4F}"/>
              </c:ext>
            </c:extLst>
          </c:dPt>
          <c:dLbls>
            <c:dLbl>
              <c:idx val="0"/>
              <c:layout>
                <c:manualLayout>
                  <c:x val="-0.24936527893186591"/>
                  <c:y val="9.5701370662000587E-2"/>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40.7%</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34CF-4D8F-A9C6-3AD084C96C4F}"/>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34CF-4D8F-A9C6-3AD084C96C4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0.40699999999999997</c:v>
                </c:pt>
                <c:pt idx="1">
                  <c:v>0.59299999999999997</c:v>
                </c:pt>
              </c:numCache>
            </c:numRef>
          </c:val>
          <c:extLst>
            <c:ext xmlns:c16="http://schemas.microsoft.com/office/drawing/2014/chart" uri="{C3380CC4-5D6E-409C-BE32-E72D297353CC}">
              <c16:uniqueId val="{00000004-34CF-4D8F-A9C6-3AD084C96C4F}"/>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44121161258406538"/>
          <c:y val="0"/>
        </c:manualLayout>
      </c:layout>
      <c:overlay val="0"/>
    </c:title>
    <c:autoTitleDeleted val="0"/>
    <c:plotArea>
      <c:layout>
        <c:manualLayout>
          <c:layoutTarget val="inner"/>
          <c:xMode val="edge"/>
          <c:yMode val="edge"/>
          <c:x val="6.2212685806382798E-2"/>
          <c:y val="4.7295078530519147E-2"/>
          <c:w val="0.9124285173354566"/>
          <c:h val="0.76696133430605562"/>
        </c:manualLayout>
      </c:layout>
      <c:barChart>
        <c:barDir val="col"/>
        <c:grouping val="clustered"/>
        <c:varyColors val="0"/>
        <c:ser>
          <c:idx val="0"/>
          <c:order val="0"/>
          <c:tx>
            <c:strRef>
              <c:f>'Peer Group Comps'!$D$28:$E$28</c:f>
              <c:strCache>
                <c:ptCount val="2"/>
                <c:pt idx="0">
                  <c:v>NASDAQ</c:v>
                </c:pt>
              </c:strCache>
              <c:extLst xmlns:c15="http://schemas.microsoft.com/office/drawing/2012/chart"/>
            </c:strRef>
          </c:tx>
          <c:invertIfNegative val="0"/>
          <c:dLbls>
            <c:spPr>
              <a:noFill/>
              <a:ln>
                <a:noFill/>
              </a:ln>
              <a:effectLst/>
            </c:sp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multiLvlStrRef>
              <c:f>'Peer Group Comps'!$S$24:$Y$26</c:f>
              <c:multiLvlStrCache>
                <c:ptCount val="7"/>
                <c:lvl>
                  <c:pt idx="0">
                    <c:v>EV / Revenue</c:v>
                  </c:pt>
                  <c:pt idx="1">
                    <c:v>EV / EBITDA</c:v>
                  </c:pt>
                  <c:pt idx="2">
                    <c:v>PE Ratio</c:v>
                  </c:pt>
                  <c:pt idx="4">
                    <c:v>EV / Revenue</c:v>
                  </c:pt>
                  <c:pt idx="5">
                    <c:v>EV / EBITDA</c:v>
                  </c:pt>
                  <c:pt idx="6">
                    <c:v>PE Ratio</c:v>
                  </c:pt>
                </c:lvl>
                <c:lvl>
                  <c:pt idx="0">
                    <c:v>TTM</c:v>
                  </c:pt>
                  <c:pt idx="4">
                    <c:v>NTM Forward Multiples</c:v>
                  </c:pt>
                </c:lvl>
              </c:multiLvlStrCache>
              <c:extLst xmlns:c15="http://schemas.microsoft.com/office/drawing/2012/chart"/>
            </c:multiLvlStrRef>
          </c:cat>
          <c:val>
            <c:numRef>
              <c:f>'Peer Group Comps'!$S$28:$Y$28</c:f>
              <c:extLst xmlns:c15="http://schemas.microsoft.com/office/drawing/2012/chart"/>
            </c:numRef>
          </c:val>
          <c:extLst xmlns:c15="http://schemas.microsoft.com/office/drawing/2012/chart">
            <c:ext xmlns:c16="http://schemas.microsoft.com/office/drawing/2014/chart" uri="{C3380CC4-5D6E-409C-BE32-E72D297353CC}">
              <c16:uniqueId val="{00000000-530B-4E9F-9E40-877EAAA7B1C1}"/>
            </c:ext>
          </c:extLst>
        </c:ser>
        <c:ser>
          <c:idx val="1"/>
          <c:order val="1"/>
          <c:tx>
            <c:strRef>
              <c:f>'Peer Group Comps'!$C$30:$E$30</c:f>
              <c:strCache>
                <c:ptCount val="3"/>
                <c:pt idx="0">
                  <c:v>Peer Group</c:v>
                </c:pt>
              </c:strCache>
            </c:strRef>
          </c:tx>
          <c:spPr>
            <a:solidFill>
              <a:srgbClr val="4472C4"/>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'Peer Group Comps'!$S$24:$Y$26</c:f>
              <c:multiLvlStrCache>
                <c:ptCount val="7"/>
                <c:lvl>
                  <c:pt idx="0">
                    <c:v>EV / Revenue</c:v>
                  </c:pt>
                  <c:pt idx="1">
                    <c:v>EV / EBITDA</c:v>
                  </c:pt>
                  <c:pt idx="2">
                    <c:v>PE Ratio</c:v>
                  </c:pt>
                  <c:pt idx="4">
                    <c:v>EV / Revenue</c:v>
                  </c:pt>
                  <c:pt idx="5">
                    <c:v>EV / EBITDA</c:v>
                  </c:pt>
                  <c:pt idx="6">
                    <c:v>PE Ratio</c:v>
                  </c:pt>
                </c:lvl>
                <c:lvl>
                  <c:pt idx="0">
                    <c:v>TTM</c:v>
                  </c:pt>
                  <c:pt idx="4">
                    <c:v>NTM Forward Multiples</c:v>
                  </c:pt>
                </c:lvl>
              </c:multiLvlStrCache>
            </c:multiLvlStrRef>
          </c:cat>
          <c:val>
            <c:numRef>
              <c:f>'Peer Group Comps'!$S$48:$Y$48</c:f>
              <c:numCache>
                <c:formatCode>#,##0.0\x</c:formatCode>
                <c:ptCount val="7"/>
                <c:pt idx="0">
                  <c:v>1.2694759518469909</c:v>
                </c:pt>
                <c:pt idx="1">
                  <c:v>11.495070725572432</c:v>
                </c:pt>
                <c:pt idx="2">
                  <c:v>17.378947368421056</c:v>
                </c:pt>
                <c:pt idx="4">
                  <c:v>1.207282350588859</c:v>
                </c:pt>
                <c:pt idx="5">
                  <c:v>9.3343139689722303</c:v>
                </c:pt>
                <c:pt idx="6">
                  <c:v>10.473933649289101</c:v>
                </c:pt>
              </c:numCache>
            </c:numRef>
          </c:val>
          <c:extLst>
            <c:ext xmlns:c16="http://schemas.microsoft.com/office/drawing/2014/chart" uri="{C3380CC4-5D6E-409C-BE32-E72D297353CC}">
              <c16:uniqueId val="{00000001-530B-4E9F-9E40-877EAAA7B1C1}"/>
            </c:ext>
          </c:extLst>
        </c:ser>
        <c:dLbls>
          <c:showLegendKey val="0"/>
          <c:showVal val="0"/>
          <c:showCatName val="0"/>
          <c:showSerName val="0"/>
          <c:showPercent val="0"/>
          <c:showBubbleSize val="0"/>
        </c:dLbls>
        <c:gapWidth val="150"/>
        <c:overlap val="-25"/>
        <c:axId val="42616320"/>
        <c:axId val="42617856"/>
        <c:extLst/>
      </c:barChart>
      <c:catAx>
        <c:axId val="42616320"/>
        <c:scaling>
          <c:orientation val="minMax"/>
        </c:scaling>
        <c:delete val="0"/>
        <c:axPos val="b"/>
        <c:numFmt formatCode="General" sourceLinked="0"/>
        <c:majorTickMark val="none"/>
        <c:minorTickMark val="none"/>
        <c:tickLblPos val="nextTo"/>
        <c:spPr>
          <a:ln>
            <a:solidFill>
              <a:srgbClr val="D9D9D9"/>
            </a:solidFill>
          </a:ln>
        </c:spPr>
        <c:crossAx val="42617856"/>
        <c:crosses val="autoZero"/>
        <c:auto val="1"/>
        <c:lblAlgn val="ctr"/>
        <c:lblOffset val="100"/>
        <c:noMultiLvlLbl val="0"/>
      </c:catAx>
      <c:valAx>
        <c:axId val="42617856"/>
        <c:scaling>
          <c:orientation val="minMax"/>
        </c:scaling>
        <c:delete val="0"/>
        <c:axPos val="l"/>
        <c:majorGridlines>
          <c:spPr>
            <a:ln w="0">
              <a:solidFill>
                <a:sysClr val="windowText" lastClr="000000">
                  <a:tint val="75000"/>
                  <a:alpha val="0"/>
                </a:sysClr>
              </a:solidFill>
            </a:ln>
          </c:spPr>
        </c:majorGridlines>
        <c:numFmt formatCode="#,##0.0\x" sourceLinked="1"/>
        <c:majorTickMark val="out"/>
        <c:minorTickMark val="none"/>
        <c:tickLblPos val="nextTo"/>
        <c:spPr>
          <a:noFill/>
          <a:ln>
            <a:solidFill>
              <a:schemeClr val="bg1">
                <a:lumMod val="85000"/>
              </a:schemeClr>
            </a:solidFill>
          </a:ln>
        </c:spPr>
        <c:crossAx val="42616320"/>
        <c:crosses val="autoZero"/>
        <c:crossBetween val="between"/>
      </c:valAx>
      <c:spPr>
        <a:noFill/>
        <a:ln w="0">
          <a:noFill/>
        </a:ln>
      </c:spPr>
    </c:plotArea>
    <c:plotVisOnly val="1"/>
    <c:dispBlanksAs val="gap"/>
    <c:showDLblsOverMax val="0"/>
  </c:chart>
  <c:spPr>
    <a:ln>
      <a:noFill/>
    </a:ln>
  </c:spPr>
  <c:txPr>
    <a:bodyPr/>
    <a:lstStyle/>
    <a:p>
      <a:pPr>
        <a:defRPr>
          <a:latin typeface="Palatino Linotype" panose="02040502050505030304" pitchFamily="18"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strRef>
          <c:f>'Valuation Charts'!$A$28</c:f>
          <c:strCache>
            <c:ptCount val="1"/>
            <c:pt idx="0">
              <c:v>EV/Revenue Mednax</c:v>
            </c:pt>
          </c:strCache>
        </c:strRef>
      </c:tx>
      <c:overlay val="0"/>
      <c:spPr>
        <a:noFill/>
        <a:ln>
          <a:noFill/>
        </a:ln>
        <a:effectLst/>
      </c:spPr>
      <c:txPr>
        <a:bodyPr rot="0" spcFirstLastPara="1" vertOverflow="ellipsis" vert="horz" wrap="square" anchor="ctr" anchorCtr="1"/>
        <a:lstStyle/>
        <a:p>
          <a:pPr>
            <a:defRPr sz="1400" b="0" i="0" u="none" strike="noStrike" kern="1200" spc="0" baseline="0">
              <a:solidFill>
                <a:sysClr val="windowText" lastClr="000000"/>
              </a:solidFill>
              <a:latin typeface="Palatino Linotype" panose="02040502050505030304" pitchFamily="18" charset="0"/>
              <a:ea typeface="+mn-ea"/>
              <a:cs typeface="+mn-cs"/>
            </a:defRPr>
          </a:pPr>
          <a:endParaRPr lang="en-US"/>
        </a:p>
      </c:txPr>
    </c:title>
    <c:autoTitleDeleted val="0"/>
    <c:plotArea>
      <c:layout/>
      <c:lineChart>
        <c:grouping val="standard"/>
        <c:varyColors val="0"/>
        <c:ser>
          <c:idx val="0"/>
          <c:order val="0"/>
          <c:tx>
            <c:strRef>
              <c:f>'Chart Data'!$C$55</c:f>
              <c:strCache>
                <c:ptCount val="1"/>
                <c:pt idx="0">
                  <c:v>MD</c:v>
                </c:pt>
              </c:strCache>
            </c:strRef>
          </c:tx>
          <c:spPr>
            <a:ln w="28575" cap="rnd">
              <a:solidFill>
                <a:schemeClr val="accent1"/>
              </a:solidFill>
              <a:round/>
            </a:ln>
            <a:effectLst/>
          </c:spPr>
          <c:marker>
            <c:symbol val="none"/>
          </c:marker>
          <c:cat>
            <c:strRef>
              <c:f>'Chart Data'!$D$54:$T$54</c:f>
              <c:strCache>
                <c:ptCount val="17"/>
                <c:pt idx="0">
                  <c:v>Q3.18</c:v>
                </c:pt>
                <c:pt idx="1">
                  <c:v>Q4.18</c:v>
                </c:pt>
                <c:pt idx="2">
                  <c:v>Q1.19</c:v>
                </c:pt>
                <c:pt idx="3">
                  <c:v>Q2.19</c:v>
                </c:pt>
                <c:pt idx="4">
                  <c:v>Q3.19</c:v>
                </c:pt>
                <c:pt idx="5">
                  <c:v>Q4.19</c:v>
                </c:pt>
                <c:pt idx="6">
                  <c:v>Q1.20</c:v>
                </c:pt>
                <c:pt idx="7">
                  <c:v>Q2.20</c:v>
                </c:pt>
                <c:pt idx="8">
                  <c:v>Q3.20</c:v>
                </c:pt>
                <c:pt idx="9">
                  <c:v>Q4.20</c:v>
                </c:pt>
                <c:pt idx="10">
                  <c:v>Q1.21</c:v>
                </c:pt>
                <c:pt idx="11">
                  <c:v>Q2.21</c:v>
                </c:pt>
                <c:pt idx="12">
                  <c:v>Q3.21</c:v>
                </c:pt>
                <c:pt idx="13">
                  <c:v>Q4.21</c:v>
                </c:pt>
                <c:pt idx="14">
                  <c:v>Q1.22</c:v>
                </c:pt>
                <c:pt idx="15">
                  <c:v>Q2.22</c:v>
                </c:pt>
                <c:pt idx="16">
                  <c:v>Q3.22</c:v>
                </c:pt>
              </c:strCache>
            </c:strRef>
          </c:cat>
          <c:val>
            <c:numRef>
              <c:f>'Chart Data'!$D$55:$T$55</c:f>
              <c:numCache>
                <c:formatCode>0.0\x</c:formatCode>
                <c:ptCount val="17"/>
                <c:pt idx="0">
                  <c:v>1.6703622769521225</c:v>
                </c:pt>
                <c:pt idx="1">
                  <c:v>1.3540981709660058</c:v>
                </c:pt>
                <c:pt idx="2">
                  <c:v>1.1799068482198161</c:v>
                </c:pt>
                <c:pt idx="3">
                  <c:v>1.1918021028520076</c:v>
                </c:pt>
                <c:pt idx="4">
                  <c:v>1.1194419461006977</c:v>
                </c:pt>
                <c:pt idx="5">
                  <c:v>1.2040758637089319</c:v>
                </c:pt>
                <c:pt idx="6">
                  <c:v>0.74410951398901737</c:v>
                </c:pt>
                <c:pt idx="7">
                  <c:v>0.92653634276882924</c:v>
                </c:pt>
                <c:pt idx="8">
                  <c:v>1.0420773490246777</c:v>
                </c:pt>
                <c:pt idx="9">
                  <c:v>1.5874232270179998</c:v>
                </c:pt>
                <c:pt idx="10">
                  <c:v>1.5984166426848279</c:v>
                </c:pt>
                <c:pt idx="11">
                  <c:v>1.7926601773599582</c:v>
                </c:pt>
                <c:pt idx="12">
                  <c:v>1.7099859163472877</c:v>
                </c:pt>
                <c:pt idx="13">
                  <c:v>1.6189166037552254</c:v>
                </c:pt>
                <c:pt idx="14">
                  <c:v>1.3740402403527434</c:v>
                </c:pt>
                <c:pt idx="15">
                  <c:v>1.3386040971568327</c:v>
                </c:pt>
                <c:pt idx="16">
                  <c:v>1.1001688207778477</c:v>
                </c:pt>
              </c:numCache>
            </c:numRef>
          </c:val>
          <c:smooth val="0"/>
          <c:extLst>
            <c:ext xmlns:c16="http://schemas.microsoft.com/office/drawing/2014/chart" uri="{C3380CC4-5D6E-409C-BE32-E72D297353CC}">
              <c16:uniqueId val="{00000000-D5B2-42BC-9E2B-3956C5DB2A75}"/>
            </c:ext>
          </c:extLst>
        </c:ser>
        <c:ser>
          <c:idx val="1"/>
          <c:order val="1"/>
          <c:tx>
            <c:strRef>
              <c:f>'Chart Data'!$C$56</c:f>
              <c:strCache>
                <c:ptCount val="1"/>
                <c:pt idx="0">
                  <c:v>Median</c:v>
                </c:pt>
              </c:strCache>
            </c:strRef>
          </c:tx>
          <c:spPr>
            <a:ln w="28575" cap="rnd">
              <a:solidFill>
                <a:schemeClr val="accent2"/>
              </a:solidFill>
              <a:round/>
            </a:ln>
            <a:effectLst/>
          </c:spPr>
          <c:marker>
            <c:symbol val="none"/>
          </c:marker>
          <c:cat>
            <c:strRef>
              <c:f>'Chart Data'!$D$54:$T$54</c:f>
              <c:strCache>
                <c:ptCount val="17"/>
                <c:pt idx="0">
                  <c:v>Q3.18</c:v>
                </c:pt>
                <c:pt idx="1">
                  <c:v>Q4.18</c:v>
                </c:pt>
                <c:pt idx="2">
                  <c:v>Q1.19</c:v>
                </c:pt>
                <c:pt idx="3">
                  <c:v>Q2.19</c:v>
                </c:pt>
                <c:pt idx="4">
                  <c:v>Q3.19</c:v>
                </c:pt>
                <c:pt idx="5">
                  <c:v>Q4.19</c:v>
                </c:pt>
                <c:pt idx="6">
                  <c:v>Q1.20</c:v>
                </c:pt>
                <c:pt idx="7">
                  <c:v>Q2.20</c:v>
                </c:pt>
                <c:pt idx="8">
                  <c:v>Q3.20</c:v>
                </c:pt>
                <c:pt idx="9">
                  <c:v>Q4.20</c:v>
                </c:pt>
                <c:pt idx="10">
                  <c:v>Q1.21</c:v>
                </c:pt>
                <c:pt idx="11">
                  <c:v>Q2.21</c:v>
                </c:pt>
                <c:pt idx="12">
                  <c:v>Q3.21</c:v>
                </c:pt>
                <c:pt idx="13">
                  <c:v>Q4.21</c:v>
                </c:pt>
                <c:pt idx="14">
                  <c:v>Q1.22</c:v>
                </c:pt>
                <c:pt idx="15">
                  <c:v>Q2.22</c:v>
                </c:pt>
                <c:pt idx="16">
                  <c:v>Q3.22</c:v>
                </c:pt>
              </c:strCache>
            </c:strRef>
          </c:cat>
          <c:val>
            <c:numRef>
              <c:f>'Chart Data'!$D$56:$T$56</c:f>
              <c:numCache>
                <c:formatCode>0.0\x</c:formatCode>
                <c:ptCount val="17"/>
                <c:pt idx="0">
                  <c:v>1.3386040971568327</c:v>
                </c:pt>
                <c:pt idx="1">
                  <c:v>1.3386040971568327</c:v>
                </c:pt>
                <c:pt idx="2">
                  <c:v>1.3386040971568327</c:v>
                </c:pt>
                <c:pt idx="3">
                  <c:v>1.3386040971568327</c:v>
                </c:pt>
                <c:pt idx="4">
                  <c:v>1.3386040971568327</c:v>
                </c:pt>
                <c:pt idx="5">
                  <c:v>1.3386040971568327</c:v>
                </c:pt>
                <c:pt idx="6">
                  <c:v>1.3386040971568327</c:v>
                </c:pt>
                <c:pt idx="7">
                  <c:v>1.3386040971568327</c:v>
                </c:pt>
                <c:pt idx="8">
                  <c:v>1.3386040971568327</c:v>
                </c:pt>
                <c:pt idx="9">
                  <c:v>1.3386040971568327</c:v>
                </c:pt>
                <c:pt idx="10">
                  <c:v>1.3386040971568327</c:v>
                </c:pt>
                <c:pt idx="11">
                  <c:v>1.3386040971568327</c:v>
                </c:pt>
                <c:pt idx="12">
                  <c:v>1.3386040971568327</c:v>
                </c:pt>
                <c:pt idx="13">
                  <c:v>1.3386040971568327</c:v>
                </c:pt>
                <c:pt idx="14">
                  <c:v>1.3386040971568327</c:v>
                </c:pt>
                <c:pt idx="15">
                  <c:v>1.3386040971568327</c:v>
                </c:pt>
                <c:pt idx="16">
                  <c:v>1.3386040971568327</c:v>
                </c:pt>
              </c:numCache>
            </c:numRef>
          </c:val>
          <c:smooth val="0"/>
          <c:extLst>
            <c:ext xmlns:c16="http://schemas.microsoft.com/office/drawing/2014/chart" uri="{C3380CC4-5D6E-409C-BE32-E72D297353CC}">
              <c16:uniqueId val="{00000001-D5B2-42BC-9E2B-3956C5DB2A75}"/>
            </c:ext>
          </c:extLst>
        </c:ser>
        <c:dLbls>
          <c:showLegendKey val="0"/>
          <c:showVal val="0"/>
          <c:showCatName val="0"/>
          <c:showSerName val="0"/>
          <c:showPercent val="0"/>
          <c:showBubbleSize val="0"/>
        </c:dLbls>
        <c:smooth val="0"/>
        <c:axId val="857361136"/>
        <c:axId val="857362120"/>
      </c:lineChart>
      <c:catAx>
        <c:axId val="857361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Palatino Linotype" panose="02040502050505030304" pitchFamily="18" charset="0"/>
                <a:ea typeface="+mn-ea"/>
                <a:cs typeface="+mn-cs"/>
              </a:defRPr>
            </a:pPr>
            <a:endParaRPr lang="en-US"/>
          </a:p>
        </c:txPr>
        <c:crossAx val="857362120"/>
        <c:crosses val="autoZero"/>
        <c:auto val="1"/>
        <c:lblAlgn val="ctr"/>
        <c:lblOffset val="100"/>
        <c:noMultiLvlLbl val="0"/>
      </c:catAx>
      <c:valAx>
        <c:axId val="857362120"/>
        <c:scaling>
          <c:orientation val="minMax"/>
        </c:scaling>
        <c:delete val="0"/>
        <c:axPos val="l"/>
        <c:numFmt formatCode="0.0\x"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Palatino Linotype" panose="02040502050505030304" pitchFamily="18" charset="0"/>
                <a:ea typeface="+mn-ea"/>
                <a:cs typeface="+mn-cs"/>
              </a:defRPr>
            </a:pPr>
            <a:endParaRPr lang="en-US"/>
          </a:p>
        </c:txPr>
        <c:crossAx val="8573611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Palatino Linotype" panose="02040502050505030304" pitchFamily="18"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Palatino Linotype" panose="02040502050505030304" pitchFamily="18"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r>
              <a:rPr lang="en-US" sz="800" dirty="0">
                <a:solidFill>
                  <a:schemeClr val="tx1"/>
                </a:solidFill>
              </a:rPr>
              <a:t>Home</a:t>
            </a:r>
            <a:r>
              <a:rPr lang="en-US" sz="800" baseline="0" dirty="0">
                <a:solidFill>
                  <a:schemeClr val="tx1"/>
                </a:solidFill>
              </a:rPr>
              <a:t> therapy services</a:t>
            </a:r>
            <a:endParaRPr lang="en-US" sz="800" dirty="0">
              <a:solidFill>
                <a:schemeClr val="tx1"/>
              </a:solidFill>
            </a:endParaRPr>
          </a:p>
        </c:rich>
      </c:tx>
      <c:layout>
        <c:manualLayout>
          <c:xMode val="edge"/>
          <c:yMode val="edge"/>
          <c:x val="0.18567935056142962"/>
          <c:y val="0.77231481481481479"/>
        </c:manualLayout>
      </c:layout>
      <c:overlay val="0"/>
      <c:spPr>
        <a:noFill/>
        <a:ln>
          <a:noFill/>
        </a:ln>
        <a:effectLst/>
      </c:spPr>
      <c:txPr>
        <a:bodyPr rot="0" spcFirstLastPara="1" vertOverflow="ellipsis" vert="horz" wrap="square" anchor="b" anchorCtr="0"/>
        <a:lstStyle/>
        <a:p>
          <a:pPr>
            <a:defRPr sz="900" b="0"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5464364499305575"/>
          <c:y val="2.9900116652085161E-2"/>
          <c:w val="0.63671585878303294"/>
          <c:h val="0.70558617672790902"/>
        </c:manualLayout>
      </c:layout>
      <c:doughnutChart>
        <c:varyColors val="1"/>
        <c:ser>
          <c:idx val="0"/>
          <c:order val="0"/>
          <c:tx>
            <c:strRef>
              <c:f>Sheet1!$B$1</c:f>
              <c:strCache>
                <c:ptCount val="1"/>
                <c:pt idx="0">
                  <c:v>Media buying and planning services</c:v>
                </c:pt>
              </c:strCache>
            </c:strRef>
          </c:tx>
          <c:dPt>
            <c:idx val="0"/>
            <c:bubble3D val="0"/>
            <c:spPr>
              <a:solidFill>
                <a:srgbClr val="407EC9"/>
              </a:solidFill>
              <a:ln w="19050">
                <a:noFill/>
              </a:ln>
              <a:effectLst/>
            </c:spPr>
            <c:extLst>
              <c:ext xmlns:c16="http://schemas.microsoft.com/office/drawing/2014/chart" uri="{C3380CC4-5D6E-409C-BE32-E72D297353CC}">
                <c16:uniqueId val="{00000001-1D43-4F1F-B6B4-F41532541351}"/>
              </c:ext>
            </c:extLst>
          </c:dPt>
          <c:dPt>
            <c:idx val="1"/>
            <c:bubble3D val="0"/>
            <c:spPr>
              <a:solidFill>
                <a:schemeClr val="accent3">
                  <a:lumMod val="75000"/>
                </a:schemeClr>
              </a:solidFill>
              <a:ln w="19050">
                <a:noFill/>
              </a:ln>
              <a:effectLst/>
            </c:spPr>
            <c:extLst>
              <c:ext xmlns:c16="http://schemas.microsoft.com/office/drawing/2014/chart" uri="{C3380CC4-5D6E-409C-BE32-E72D297353CC}">
                <c16:uniqueId val="{00000003-1D43-4F1F-B6B4-F41532541351}"/>
              </c:ext>
            </c:extLst>
          </c:dPt>
          <c:dLbls>
            <c:dLbl>
              <c:idx val="0"/>
              <c:layout>
                <c:manualLayout>
                  <c:x val="-7.0561113819517501E-3"/>
                  <c:y val="0.26236803732866726"/>
                </c:manualLayout>
              </c:layout>
              <c:tx>
                <c:rich>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r>
                      <a:rPr lang="en-US" dirty="0"/>
                      <a:t>3.1%</a:t>
                    </a:r>
                  </a:p>
                </c:rich>
              </c:tx>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0.35510826278866731"/>
                      <c:h val="0.2776851851851852"/>
                    </c:manualLayout>
                  </c15:layout>
                  <c15:showDataLabelsRange val="0"/>
                </c:ext>
                <c:ext xmlns:c16="http://schemas.microsoft.com/office/drawing/2014/chart" uri="{C3380CC4-5D6E-409C-BE32-E72D297353CC}">
                  <c16:uniqueId val="{00000001-1D43-4F1F-B6B4-F41532541351}"/>
                </c:ext>
              </c:extLst>
            </c:dLbl>
            <c:dLbl>
              <c:idx val="1"/>
              <c:delete val="1"/>
              <c:extLst>
                <c:ext xmlns:c15="http://schemas.microsoft.com/office/drawing/2012/chart" uri="{CE6537A1-D6FC-4f65-9D91-7224C49458BB}">
                  <c15:layout>
                    <c:manualLayout>
                      <c:w val="0.42795579696922909"/>
                      <c:h val="2.4932286141999035E-2"/>
                    </c:manualLayout>
                  </c15:layout>
                </c:ext>
                <c:ext xmlns:c16="http://schemas.microsoft.com/office/drawing/2014/chart" uri="{C3380CC4-5D6E-409C-BE32-E72D297353CC}">
                  <c16:uniqueId val="{00000003-1D43-4F1F-B6B4-F41532541351}"/>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407EC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extLst>
          </c:dLbls>
          <c:cat>
            <c:numRef>
              <c:f>Sheet1!$A$2:$A$3</c:f>
              <c:numCache>
                <c:formatCode>General</c:formatCode>
                <c:ptCount val="2"/>
              </c:numCache>
            </c:numRef>
          </c:cat>
          <c:val>
            <c:numRef>
              <c:f>Sheet1!$B$2:$B$3</c:f>
              <c:numCache>
                <c:formatCode>0%</c:formatCode>
                <c:ptCount val="2"/>
                <c:pt idx="0" formatCode="0.00%">
                  <c:v>3.1E-2</c:v>
                </c:pt>
                <c:pt idx="1">
                  <c:v>0.96899999999999997</c:v>
                </c:pt>
              </c:numCache>
            </c:numRef>
          </c:val>
          <c:extLst>
            <c:ext xmlns:c16="http://schemas.microsoft.com/office/drawing/2014/chart" uri="{C3380CC4-5D6E-409C-BE32-E72D297353CC}">
              <c16:uniqueId val="{00000004-1D43-4F1F-B6B4-F41532541351}"/>
            </c:ext>
          </c:extLst>
        </c:ser>
        <c:dLbls>
          <c:showLegendKey val="0"/>
          <c:showVal val="1"/>
          <c:showCatName val="0"/>
          <c:showSerName val="0"/>
          <c:showPercent val="0"/>
          <c:showBubbleSize val="0"/>
          <c:showLeaderLines val="0"/>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hdr" sz="quarter"/>
          </p:nvPr>
        </p:nvSpPr>
        <p:spPr bwMode="auto">
          <a:xfrm>
            <a:off x="10" y="7"/>
            <a:ext cx="3052763"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3" tIns="46111" rIns="92223" bIns="46111" numCol="1" anchor="t" anchorCtr="0" compatLnSpc="1">
            <a:prstTxWarp prst="textNoShape">
              <a:avLst/>
            </a:prstTxWarp>
          </a:bodyPr>
          <a:lstStyle>
            <a:lvl1pPr defTabSz="922370" eaLnBrk="0" hangingPunct="0">
              <a:spcBef>
                <a:spcPct val="0"/>
              </a:spcBef>
              <a:buClrTx/>
              <a:buFontTx/>
              <a:buNone/>
              <a:defRPr sz="1200" i="0">
                <a:solidFill>
                  <a:schemeClr val="tx1"/>
                </a:solidFill>
                <a:latin typeface="Times" pitchFamily="18" charset="0"/>
              </a:defRPr>
            </a:lvl1pPr>
          </a:lstStyle>
          <a:p>
            <a:endParaRPr lang="en-US" dirty="0"/>
          </a:p>
        </p:txBody>
      </p:sp>
      <p:sp>
        <p:nvSpPr>
          <p:cNvPr id="224259" name="Rectangle 3"/>
          <p:cNvSpPr>
            <a:spLocks noGrp="1" noChangeArrowheads="1"/>
          </p:cNvSpPr>
          <p:nvPr>
            <p:ph type="dt" sz="quarter" idx="1"/>
          </p:nvPr>
        </p:nvSpPr>
        <p:spPr bwMode="auto">
          <a:xfrm>
            <a:off x="3970339" y="7"/>
            <a:ext cx="3052762" cy="458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3" tIns="46111" rIns="92223" bIns="46111" numCol="1" anchor="t" anchorCtr="0" compatLnSpc="1">
            <a:prstTxWarp prst="textNoShape">
              <a:avLst/>
            </a:prstTxWarp>
          </a:bodyPr>
          <a:lstStyle>
            <a:lvl1pPr algn="r" defTabSz="922370" eaLnBrk="0" hangingPunct="0">
              <a:spcBef>
                <a:spcPct val="0"/>
              </a:spcBef>
              <a:buClrTx/>
              <a:buFontTx/>
              <a:buNone/>
              <a:defRPr sz="1200" i="0">
                <a:solidFill>
                  <a:schemeClr val="tx1"/>
                </a:solidFill>
                <a:latin typeface="Times" pitchFamily="18" charset="0"/>
              </a:defRPr>
            </a:lvl1pPr>
          </a:lstStyle>
          <a:p>
            <a:endParaRPr lang="en-US" dirty="0"/>
          </a:p>
        </p:txBody>
      </p:sp>
      <p:sp>
        <p:nvSpPr>
          <p:cNvPr id="224260" name="Rectangle 4"/>
          <p:cNvSpPr>
            <a:spLocks noGrp="1" noChangeArrowheads="1"/>
          </p:cNvSpPr>
          <p:nvPr>
            <p:ph type="ftr" sz="quarter" idx="2"/>
          </p:nvPr>
        </p:nvSpPr>
        <p:spPr bwMode="auto">
          <a:xfrm>
            <a:off x="10" y="8863023"/>
            <a:ext cx="3052763"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3" tIns="46111" rIns="92223" bIns="46111" numCol="1" anchor="b" anchorCtr="0" compatLnSpc="1">
            <a:prstTxWarp prst="textNoShape">
              <a:avLst/>
            </a:prstTxWarp>
          </a:bodyPr>
          <a:lstStyle>
            <a:lvl1pPr defTabSz="922370" eaLnBrk="0" hangingPunct="0">
              <a:spcBef>
                <a:spcPct val="0"/>
              </a:spcBef>
              <a:buClrTx/>
              <a:buFontTx/>
              <a:buNone/>
              <a:defRPr sz="1200" i="0">
                <a:solidFill>
                  <a:schemeClr val="tx1"/>
                </a:solidFill>
                <a:latin typeface="Times" pitchFamily="18" charset="0"/>
              </a:defRPr>
            </a:lvl1pPr>
          </a:lstStyle>
          <a:p>
            <a:endParaRPr lang="en-US" dirty="0"/>
          </a:p>
        </p:txBody>
      </p:sp>
      <p:sp>
        <p:nvSpPr>
          <p:cNvPr id="224261" name="Rectangle 5"/>
          <p:cNvSpPr>
            <a:spLocks noGrp="1" noChangeArrowheads="1"/>
          </p:cNvSpPr>
          <p:nvPr>
            <p:ph type="sldNum" sz="quarter" idx="3"/>
          </p:nvPr>
        </p:nvSpPr>
        <p:spPr bwMode="auto">
          <a:xfrm>
            <a:off x="3970339" y="8863023"/>
            <a:ext cx="3052762" cy="4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23" tIns="46111" rIns="92223" bIns="46111" numCol="1" anchor="b" anchorCtr="0" compatLnSpc="1">
            <a:prstTxWarp prst="textNoShape">
              <a:avLst/>
            </a:prstTxWarp>
          </a:bodyPr>
          <a:lstStyle>
            <a:lvl1pPr algn="r" defTabSz="922370" eaLnBrk="0" hangingPunct="0">
              <a:spcBef>
                <a:spcPct val="0"/>
              </a:spcBef>
              <a:buClrTx/>
              <a:buFontTx/>
              <a:buNone/>
              <a:defRPr sz="1200" i="0">
                <a:solidFill>
                  <a:schemeClr val="tx1"/>
                </a:solidFill>
                <a:latin typeface="Times" pitchFamily="18" charset="0"/>
              </a:defRPr>
            </a:lvl1pPr>
          </a:lstStyle>
          <a:p>
            <a:fld id="{F9A0E372-4F2A-4065-9840-8899E0D23AA5}" type="slidenum">
              <a:rPr lang="en-US"/>
              <a:pPr/>
              <a:t>‹#›</a:t>
            </a:fld>
            <a:endParaRPr lang="en-US" dirty="0"/>
          </a:p>
        </p:txBody>
      </p:sp>
    </p:spTree>
    <p:extLst>
      <p:ext uri="{BB962C8B-B14F-4D97-AF65-F5344CB8AC3E}">
        <p14:creationId xmlns:p14="http://schemas.microsoft.com/office/powerpoint/2010/main" val="2730019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5" y="1"/>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2" tIns="46105" rIns="92212" bIns="46105" numCol="1" anchor="t" anchorCtr="0" compatLnSpc="1">
            <a:prstTxWarp prst="textNoShape">
              <a:avLst/>
            </a:prstTxWarp>
          </a:bodyPr>
          <a:lstStyle>
            <a:lvl1pPr defTabSz="922370" eaLnBrk="0" hangingPunct="0">
              <a:spcBef>
                <a:spcPct val="0"/>
              </a:spcBef>
              <a:buClrTx/>
              <a:buFontTx/>
              <a:buNone/>
              <a:defRPr sz="1200" i="0">
                <a:solidFill>
                  <a:schemeClr val="tx1"/>
                </a:solidFill>
                <a:latin typeface="Times" pitchFamily="18" charset="0"/>
              </a:defRPr>
            </a:lvl1pPr>
          </a:lstStyle>
          <a:p>
            <a:endParaRPr lang="en-US" dirty="0"/>
          </a:p>
        </p:txBody>
      </p:sp>
      <p:sp>
        <p:nvSpPr>
          <p:cNvPr id="96259" name="Rectangle 3"/>
          <p:cNvSpPr>
            <a:spLocks noGrp="1" noChangeArrowheads="1"/>
          </p:cNvSpPr>
          <p:nvPr>
            <p:ph type="dt" idx="1"/>
          </p:nvPr>
        </p:nvSpPr>
        <p:spPr bwMode="auto">
          <a:xfrm>
            <a:off x="3971929" y="1"/>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2" tIns="46105" rIns="92212" bIns="46105" numCol="1" anchor="t" anchorCtr="0" compatLnSpc="1">
            <a:prstTxWarp prst="textNoShape">
              <a:avLst/>
            </a:prstTxWarp>
          </a:bodyPr>
          <a:lstStyle>
            <a:lvl1pPr algn="r" defTabSz="922370" eaLnBrk="0" hangingPunct="0">
              <a:spcBef>
                <a:spcPct val="0"/>
              </a:spcBef>
              <a:buClrTx/>
              <a:buFontTx/>
              <a:buNone/>
              <a:defRPr sz="1200" i="0">
                <a:solidFill>
                  <a:schemeClr val="tx1"/>
                </a:solidFill>
                <a:latin typeface="Times" pitchFamily="18" charset="0"/>
              </a:defRPr>
            </a:lvl1pPr>
          </a:lstStyle>
          <a:p>
            <a:endParaRPr lang="en-US" dirty="0"/>
          </a:p>
        </p:txBody>
      </p:sp>
      <p:sp>
        <p:nvSpPr>
          <p:cNvPr id="96260" name="Rectangle 4"/>
          <p:cNvSpPr>
            <a:spLocks noGrp="1" noRot="1" noChangeAspect="1" noChangeArrowheads="1" noTextEdit="1"/>
          </p:cNvSpPr>
          <p:nvPr>
            <p:ph type="sldImg" idx="2"/>
          </p:nvPr>
        </p:nvSpPr>
        <p:spPr bwMode="auto">
          <a:xfrm>
            <a:off x="1219200" y="696913"/>
            <a:ext cx="4575175"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6261" name="Rectangle 5"/>
          <p:cNvSpPr>
            <a:spLocks noGrp="1" noChangeArrowheads="1"/>
          </p:cNvSpPr>
          <p:nvPr>
            <p:ph type="body" sz="quarter" idx="3"/>
          </p:nvPr>
        </p:nvSpPr>
        <p:spPr bwMode="auto">
          <a:xfrm>
            <a:off x="701679" y="4416436"/>
            <a:ext cx="560705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2" tIns="46105" rIns="92212" bIns="4610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2" name="Rectangle 6"/>
          <p:cNvSpPr>
            <a:spLocks noGrp="1" noChangeArrowheads="1"/>
          </p:cNvSpPr>
          <p:nvPr>
            <p:ph type="ftr" sz="quarter" idx="4"/>
          </p:nvPr>
        </p:nvSpPr>
        <p:spPr bwMode="auto">
          <a:xfrm>
            <a:off x="5" y="8829676"/>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2" tIns="46105" rIns="92212" bIns="46105" numCol="1" anchor="b" anchorCtr="0" compatLnSpc="1">
            <a:prstTxWarp prst="textNoShape">
              <a:avLst/>
            </a:prstTxWarp>
          </a:bodyPr>
          <a:lstStyle>
            <a:lvl1pPr defTabSz="922370" eaLnBrk="0" hangingPunct="0">
              <a:spcBef>
                <a:spcPct val="0"/>
              </a:spcBef>
              <a:buClrTx/>
              <a:buFontTx/>
              <a:buNone/>
              <a:defRPr sz="1200" i="0">
                <a:solidFill>
                  <a:schemeClr val="tx1"/>
                </a:solidFill>
                <a:latin typeface="Times" pitchFamily="18" charset="0"/>
              </a:defRPr>
            </a:lvl1pPr>
          </a:lstStyle>
          <a:p>
            <a:endParaRPr lang="en-US" dirty="0"/>
          </a:p>
        </p:txBody>
      </p:sp>
      <p:sp>
        <p:nvSpPr>
          <p:cNvPr id="96263" name="Rectangle 7"/>
          <p:cNvSpPr>
            <a:spLocks noGrp="1" noChangeArrowheads="1"/>
          </p:cNvSpPr>
          <p:nvPr>
            <p:ph type="sldNum" sz="quarter" idx="5"/>
          </p:nvPr>
        </p:nvSpPr>
        <p:spPr bwMode="auto">
          <a:xfrm>
            <a:off x="3971929" y="8829676"/>
            <a:ext cx="3036888"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12" tIns="46105" rIns="92212" bIns="46105" numCol="1" anchor="b" anchorCtr="0" compatLnSpc="1">
            <a:prstTxWarp prst="textNoShape">
              <a:avLst/>
            </a:prstTxWarp>
          </a:bodyPr>
          <a:lstStyle>
            <a:lvl1pPr algn="r" defTabSz="922370" eaLnBrk="0" hangingPunct="0">
              <a:spcBef>
                <a:spcPct val="0"/>
              </a:spcBef>
              <a:buClrTx/>
              <a:buFontTx/>
              <a:buNone/>
              <a:defRPr sz="1200" i="0">
                <a:solidFill>
                  <a:schemeClr val="tx1"/>
                </a:solidFill>
                <a:latin typeface="Times" pitchFamily="18" charset="0"/>
              </a:defRPr>
            </a:lvl1pPr>
          </a:lstStyle>
          <a:p>
            <a:fld id="{A99D3E4E-18F8-4963-BAF7-7A6E4F1CD37F}" type="slidenum">
              <a:rPr lang="en-US"/>
              <a:pPr/>
              <a:t>‹#›</a:t>
            </a:fld>
            <a:endParaRPr lang="en-US" dirty="0"/>
          </a:p>
        </p:txBody>
      </p:sp>
    </p:spTree>
    <p:extLst>
      <p:ext uri="{BB962C8B-B14F-4D97-AF65-F5344CB8AC3E}">
        <p14:creationId xmlns:p14="http://schemas.microsoft.com/office/powerpoint/2010/main" val="307933623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pitchFamily="18" charset="0"/>
        <a:ea typeface="+mn-ea"/>
        <a:cs typeface="+mn-cs"/>
      </a:defRPr>
    </a:lvl1pPr>
    <a:lvl2pPr marL="433719" algn="l" rtl="0" fontAlgn="base">
      <a:spcBef>
        <a:spcPct val="30000"/>
      </a:spcBef>
      <a:spcAft>
        <a:spcPct val="0"/>
      </a:spcAft>
      <a:defRPr sz="1200" kern="1200">
        <a:solidFill>
          <a:schemeClr val="tx1"/>
        </a:solidFill>
        <a:latin typeface="Times" pitchFamily="18" charset="0"/>
        <a:ea typeface="+mn-ea"/>
        <a:cs typeface="+mn-cs"/>
      </a:defRPr>
    </a:lvl2pPr>
    <a:lvl3pPr marL="867438" algn="l" rtl="0" fontAlgn="base">
      <a:spcBef>
        <a:spcPct val="30000"/>
      </a:spcBef>
      <a:spcAft>
        <a:spcPct val="0"/>
      </a:spcAft>
      <a:defRPr sz="1200" kern="1200">
        <a:solidFill>
          <a:schemeClr val="tx1"/>
        </a:solidFill>
        <a:latin typeface="Times" pitchFamily="18" charset="0"/>
        <a:ea typeface="+mn-ea"/>
        <a:cs typeface="+mn-cs"/>
      </a:defRPr>
    </a:lvl3pPr>
    <a:lvl4pPr marL="1301157" algn="l" rtl="0" fontAlgn="base">
      <a:spcBef>
        <a:spcPct val="30000"/>
      </a:spcBef>
      <a:spcAft>
        <a:spcPct val="0"/>
      </a:spcAft>
      <a:defRPr sz="1200" kern="1200">
        <a:solidFill>
          <a:schemeClr val="tx1"/>
        </a:solidFill>
        <a:latin typeface="Times" pitchFamily="18" charset="0"/>
        <a:ea typeface="+mn-ea"/>
        <a:cs typeface="+mn-cs"/>
      </a:defRPr>
    </a:lvl4pPr>
    <a:lvl5pPr marL="1734876" algn="l" rtl="0" fontAlgn="base">
      <a:spcBef>
        <a:spcPct val="30000"/>
      </a:spcBef>
      <a:spcAft>
        <a:spcPct val="0"/>
      </a:spcAft>
      <a:defRPr sz="1200" kern="1200">
        <a:solidFill>
          <a:schemeClr val="tx1"/>
        </a:solidFill>
        <a:latin typeface="Times" pitchFamily="18" charset="0"/>
        <a:ea typeface="+mn-ea"/>
        <a:cs typeface="+mn-cs"/>
      </a:defRPr>
    </a:lvl5pPr>
    <a:lvl6pPr marL="2168594" algn="l" defTabSz="867438" rtl="0" eaLnBrk="1" latinLnBrk="0" hangingPunct="1">
      <a:defRPr sz="1200" kern="1200">
        <a:solidFill>
          <a:schemeClr val="tx1"/>
        </a:solidFill>
        <a:latin typeface="+mn-lt"/>
        <a:ea typeface="+mn-ea"/>
        <a:cs typeface="+mn-cs"/>
      </a:defRPr>
    </a:lvl6pPr>
    <a:lvl7pPr marL="2602314" algn="l" defTabSz="867438" rtl="0" eaLnBrk="1" latinLnBrk="0" hangingPunct="1">
      <a:defRPr sz="1200" kern="1200">
        <a:solidFill>
          <a:schemeClr val="tx1"/>
        </a:solidFill>
        <a:latin typeface="+mn-lt"/>
        <a:ea typeface="+mn-ea"/>
        <a:cs typeface="+mn-cs"/>
      </a:defRPr>
    </a:lvl7pPr>
    <a:lvl8pPr marL="3036032" algn="l" defTabSz="867438" rtl="0" eaLnBrk="1" latinLnBrk="0" hangingPunct="1">
      <a:defRPr sz="1200" kern="1200">
        <a:solidFill>
          <a:schemeClr val="tx1"/>
        </a:solidFill>
        <a:latin typeface="+mn-lt"/>
        <a:ea typeface="+mn-ea"/>
        <a:cs typeface="+mn-cs"/>
      </a:defRPr>
    </a:lvl8pPr>
    <a:lvl9pPr marL="3469751" algn="l" defTabSz="86743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9D3E4E-18F8-4963-BAF7-7A6E4F1CD37F}" type="slidenum">
              <a:rPr lang="en-US" smtClean="0"/>
              <a:pPr/>
              <a:t>0</a:t>
            </a:fld>
            <a:endParaRPr lang="en-US" dirty="0"/>
          </a:p>
        </p:txBody>
      </p:sp>
    </p:spTree>
    <p:extLst>
      <p:ext uri="{BB962C8B-B14F-4D97-AF65-F5344CB8AC3E}">
        <p14:creationId xmlns:p14="http://schemas.microsoft.com/office/powerpoint/2010/main" val="3206225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9D3E4E-18F8-4963-BAF7-7A6E4F1CD37F}" type="slidenum">
              <a:rPr lang="en-US" smtClean="0"/>
              <a:pPr/>
              <a:t>9</a:t>
            </a:fld>
            <a:endParaRPr lang="en-US" dirty="0"/>
          </a:p>
        </p:txBody>
      </p:sp>
    </p:spTree>
    <p:extLst>
      <p:ext uri="{BB962C8B-B14F-4D97-AF65-F5344CB8AC3E}">
        <p14:creationId xmlns:p14="http://schemas.microsoft.com/office/powerpoint/2010/main" val="494393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10</a:t>
            </a:fld>
            <a:endParaRPr lang="en-US" dirty="0">
              <a:solidFill>
                <a:srgbClr val="000000"/>
              </a:solidFill>
            </a:endParaRPr>
          </a:p>
        </p:txBody>
      </p:sp>
    </p:spTree>
    <p:extLst>
      <p:ext uri="{BB962C8B-B14F-4D97-AF65-F5344CB8AC3E}">
        <p14:creationId xmlns:p14="http://schemas.microsoft.com/office/powerpoint/2010/main" val="1708933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11</a:t>
            </a:fld>
            <a:endParaRPr lang="en-US" dirty="0">
              <a:solidFill>
                <a:srgbClr val="000000"/>
              </a:solidFill>
            </a:endParaRPr>
          </a:p>
        </p:txBody>
      </p:sp>
    </p:spTree>
    <p:extLst>
      <p:ext uri="{BB962C8B-B14F-4D97-AF65-F5344CB8AC3E}">
        <p14:creationId xmlns:p14="http://schemas.microsoft.com/office/powerpoint/2010/main" val="41032298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12</a:t>
            </a:fld>
            <a:endParaRPr lang="en-US" dirty="0">
              <a:solidFill>
                <a:srgbClr val="000000"/>
              </a:solidFill>
            </a:endParaRPr>
          </a:p>
        </p:txBody>
      </p:sp>
    </p:spTree>
    <p:extLst>
      <p:ext uri="{BB962C8B-B14F-4D97-AF65-F5344CB8AC3E}">
        <p14:creationId xmlns:p14="http://schemas.microsoft.com/office/powerpoint/2010/main" val="2150844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13</a:t>
            </a:fld>
            <a:endParaRPr lang="en-US" dirty="0">
              <a:solidFill>
                <a:srgbClr val="000000"/>
              </a:solidFill>
            </a:endParaRPr>
          </a:p>
        </p:txBody>
      </p:sp>
    </p:spTree>
    <p:extLst>
      <p:ext uri="{BB962C8B-B14F-4D97-AF65-F5344CB8AC3E}">
        <p14:creationId xmlns:p14="http://schemas.microsoft.com/office/powerpoint/2010/main" val="2168957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14</a:t>
            </a:fld>
            <a:endParaRPr lang="en-US" dirty="0">
              <a:solidFill>
                <a:srgbClr val="000000"/>
              </a:solidFill>
            </a:endParaRPr>
          </a:p>
        </p:txBody>
      </p:sp>
    </p:spTree>
    <p:extLst>
      <p:ext uri="{BB962C8B-B14F-4D97-AF65-F5344CB8AC3E}">
        <p14:creationId xmlns:p14="http://schemas.microsoft.com/office/powerpoint/2010/main" val="4045823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15</a:t>
            </a:fld>
            <a:endParaRPr lang="en-US" dirty="0">
              <a:solidFill>
                <a:srgbClr val="000000"/>
              </a:solidFill>
            </a:endParaRPr>
          </a:p>
        </p:txBody>
      </p:sp>
    </p:spTree>
    <p:extLst>
      <p:ext uri="{BB962C8B-B14F-4D97-AF65-F5344CB8AC3E}">
        <p14:creationId xmlns:p14="http://schemas.microsoft.com/office/powerpoint/2010/main" val="1431838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16</a:t>
            </a:fld>
            <a:endParaRPr lang="en-US" dirty="0">
              <a:solidFill>
                <a:srgbClr val="000000"/>
              </a:solidFill>
            </a:endParaRPr>
          </a:p>
        </p:txBody>
      </p:sp>
    </p:spTree>
    <p:extLst>
      <p:ext uri="{BB962C8B-B14F-4D97-AF65-F5344CB8AC3E}">
        <p14:creationId xmlns:p14="http://schemas.microsoft.com/office/powerpoint/2010/main" val="3873951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17</a:t>
            </a:fld>
            <a:endParaRPr lang="en-US" dirty="0">
              <a:solidFill>
                <a:srgbClr val="000000"/>
              </a:solidFill>
            </a:endParaRPr>
          </a:p>
        </p:txBody>
      </p:sp>
    </p:spTree>
    <p:extLst>
      <p:ext uri="{BB962C8B-B14F-4D97-AF65-F5344CB8AC3E}">
        <p14:creationId xmlns:p14="http://schemas.microsoft.com/office/powerpoint/2010/main" val="9238618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9D3E4E-18F8-4963-BAF7-7A6E4F1CD37F}" type="slidenum">
              <a:rPr lang="en-US" smtClean="0"/>
              <a:pPr/>
              <a:t>18</a:t>
            </a:fld>
            <a:endParaRPr lang="en-US" dirty="0"/>
          </a:p>
        </p:txBody>
      </p:sp>
    </p:spTree>
    <p:extLst>
      <p:ext uri="{BB962C8B-B14F-4D97-AF65-F5344CB8AC3E}">
        <p14:creationId xmlns:p14="http://schemas.microsoft.com/office/powerpoint/2010/main" val="3359805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A9582ACB-FEC3-4D4E-A58D-45E7DD7B25FE}" type="slidenum">
              <a:rPr lang="en-US"/>
              <a:pPr/>
              <a:t>1</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3996752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19</a:t>
            </a:fld>
            <a:endParaRPr lang="en-US" dirty="0">
              <a:solidFill>
                <a:srgbClr val="000000"/>
              </a:solidFill>
            </a:endParaRPr>
          </a:p>
        </p:txBody>
      </p:sp>
    </p:spTree>
    <p:extLst>
      <p:ext uri="{BB962C8B-B14F-4D97-AF65-F5344CB8AC3E}">
        <p14:creationId xmlns:p14="http://schemas.microsoft.com/office/powerpoint/2010/main" val="37006494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20</a:t>
            </a:fld>
            <a:endParaRPr lang="en-US" dirty="0">
              <a:solidFill>
                <a:srgbClr val="000000"/>
              </a:solidFill>
            </a:endParaRPr>
          </a:p>
        </p:txBody>
      </p:sp>
    </p:spTree>
    <p:extLst>
      <p:ext uri="{BB962C8B-B14F-4D97-AF65-F5344CB8AC3E}">
        <p14:creationId xmlns:p14="http://schemas.microsoft.com/office/powerpoint/2010/main" val="29043878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21</a:t>
            </a:fld>
            <a:endParaRPr lang="en-US" dirty="0">
              <a:solidFill>
                <a:srgbClr val="000000"/>
              </a:solidFill>
            </a:endParaRPr>
          </a:p>
        </p:txBody>
      </p:sp>
    </p:spTree>
    <p:extLst>
      <p:ext uri="{BB962C8B-B14F-4D97-AF65-F5344CB8AC3E}">
        <p14:creationId xmlns:p14="http://schemas.microsoft.com/office/powerpoint/2010/main" val="1787015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22</a:t>
            </a:fld>
            <a:endParaRPr lang="en-US" dirty="0">
              <a:solidFill>
                <a:srgbClr val="000000"/>
              </a:solidFill>
            </a:endParaRPr>
          </a:p>
        </p:txBody>
      </p:sp>
    </p:spTree>
    <p:extLst>
      <p:ext uri="{BB962C8B-B14F-4D97-AF65-F5344CB8AC3E}">
        <p14:creationId xmlns:p14="http://schemas.microsoft.com/office/powerpoint/2010/main" val="34917310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23</a:t>
            </a:fld>
            <a:endParaRPr lang="en-US" dirty="0">
              <a:solidFill>
                <a:srgbClr val="000000"/>
              </a:solidFill>
            </a:endParaRPr>
          </a:p>
        </p:txBody>
      </p:sp>
    </p:spTree>
    <p:extLst>
      <p:ext uri="{BB962C8B-B14F-4D97-AF65-F5344CB8AC3E}">
        <p14:creationId xmlns:p14="http://schemas.microsoft.com/office/powerpoint/2010/main" val="732573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24</a:t>
            </a:fld>
            <a:endParaRPr lang="en-US" dirty="0">
              <a:solidFill>
                <a:srgbClr val="000000"/>
              </a:solidFill>
            </a:endParaRPr>
          </a:p>
        </p:txBody>
      </p:sp>
    </p:spTree>
    <p:extLst>
      <p:ext uri="{BB962C8B-B14F-4D97-AF65-F5344CB8AC3E}">
        <p14:creationId xmlns:p14="http://schemas.microsoft.com/office/powerpoint/2010/main" val="1479605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25</a:t>
            </a:fld>
            <a:endParaRPr lang="en-US" dirty="0">
              <a:solidFill>
                <a:srgbClr val="000000"/>
              </a:solidFill>
            </a:endParaRPr>
          </a:p>
        </p:txBody>
      </p:sp>
    </p:spTree>
    <p:extLst>
      <p:ext uri="{BB962C8B-B14F-4D97-AF65-F5344CB8AC3E}">
        <p14:creationId xmlns:p14="http://schemas.microsoft.com/office/powerpoint/2010/main" val="1708933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26</a:t>
            </a:fld>
            <a:endParaRPr lang="en-US" dirty="0">
              <a:solidFill>
                <a:srgbClr val="000000"/>
              </a:solidFill>
            </a:endParaRPr>
          </a:p>
        </p:txBody>
      </p:sp>
    </p:spTree>
    <p:extLst>
      <p:ext uri="{BB962C8B-B14F-4D97-AF65-F5344CB8AC3E}">
        <p14:creationId xmlns:p14="http://schemas.microsoft.com/office/powerpoint/2010/main" val="41032298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27</a:t>
            </a:fld>
            <a:endParaRPr lang="en-US" dirty="0">
              <a:solidFill>
                <a:srgbClr val="000000"/>
              </a:solidFill>
            </a:endParaRPr>
          </a:p>
        </p:txBody>
      </p:sp>
    </p:spTree>
    <p:extLst>
      <p:ext uri="{BB962C8B-B14F-4D97-AF65-F5344CB8AC3E}">
        <p14:creationId xmlns:p14="http://schemas.microsoft.com/office/powerpoint/2010/main" val="2150844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28</a:t>
            </a:fld>
            <a:endParaRPr lang="en-US" dirty="0">
              <a:solidFill>
                <a:srgbClr val="000000"/>
              </a:solidFill>
            </a:endParaRPr>
          </a:p>
        </p:txBody>
      </p:sp>
    </p:spTree>
    <p:extLst>
      <p:ext uri="{BB962C8B-B14F-4D97-AF65-F5344CB8AC3E}">
        <p14:creationId xmlns:p14="http://schemas.microsoft.com/office/powerpoint/2010/main" val="582329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9D3E4E-18F8-4963-BAF7-7A6E4F1CD37F}" type="slidenum">
              <a:rPr lang="en-US" smtClean="0"/>
              <a:pPr/>
              <a:t>2</a:t>
            </a:fld>
            <a:endParaRPr lang="en-US" dirty="0"/>
          </a:p>
        </p:txBody>
      </p:sp>
    </p:spTree>
    <p:extLst>
      <p:ext uri="{BB962C8B-B14F-4D97-AF65-F5344CB8AC3E}">
        <p14:creationId xmlns:p14="http://schemas.microsoft.com/office/powerpoint/2010/main" val="29093763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29</a:t>
            </a:fld>
            <a:endParaRPr lang="en-US" dirty="0">
              <a:solidFill>
                <a:srgbClr val="000000"/>
              </a:solidFill>
            </a:endParaRPr>
          </a:p>
        </p:txBody>
      </p:sp>
    </p:spTree>
    <p:extLst>
      <p:ext uri="{BB962C8B-B14F-4D97-AF65-F5344CB8AC3E}">
        <p14:creationId xmlns:p14="http://schemas.microsoft.com/office/powerpoint/2010/main" val="1431838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30</a:t>
            </a:fld>
            <a:endParaRPr lang="en-US" dirty="0">
              <a:solidFill>
                <a:srgbClr val="000000"/>
              </a:solidFill>
            </a:endParaRPr>
          </a:p>
        </p:txBody>
      </p:sp>
    </p:spTree>
    <p:extLst>
      <p:ext uri="{BB962C8B-B14F-4D97-AF65-F5344CB8AC3E}">
        <p14:creationId xmlns:p14="http://schemas.microsoft.com/office/powerpoint/2010/main" val="21689575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31</a:t>
            </a:fld>
            <a:endParaRPr lang="en-US" dirty="0">
              <a:solidFill>
                <a:srgbClr val="000000"/>
              </a:solidFill>
            </a:endParaRPr>
          </a:p>
        </p:txBody>
      </p:sp>
    </p:spTree>
    <p:extLst>
      <p:ext uri="{BB962C8B-B14F-4D97-AF65-F5344CB8AC3E}">
        <p14:creationId xmlns:p14="http://schemas.microsoft.com/office/powerpoint/2010/main" val="3873951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32</a:t>
            </a:fld>
            <a:endParaRPr lang="en-US" dirty="0">
              <a:solidFill>
                <a:srgbClr val="000000"/>
              </a:solidFill>
            </a:endParaRPr>
          </a:p>
        </p:txBody>
      </p:sp>
    </p:spTree>
    <p:extLst>
      <p:ext uri="{BB962C8B-B14F-4D97-AF65-F5344CB8AC3E}">
        <p14:creationId xmlns:p14="http://schemas.microsoft.com/office/powerpoint/2010/main" val="40458231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9D3E4E-18F8-4963-BAF7-7A6E4F1CD37F}" type="slidenum">
              <a:rPr lang="en-US" smtClean="0"/>
              <a:pPr/>
              <a:t>33</a:t>
            </a:fld>
            <a:endParaRPr lang="en-US" dirty="0"/>
          </a:p>
        </p:txBody>
      </p:sp>
    </p:spTree>
    <p:extLst>
      <p:ext uri="{BB962C8B-B14F-4D97-AF65-F5344CB8AC3E}">
        <p14:creationId xmlns:p14="http://schemas.microsoft.com/office/powerpoint/2010/main" val="35361649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34</a:t>
            </a:fld>
            <a:endParaRPr lang="en-US" dirty="0">
              <a:solidFill>
                <a:srgbClr val="000000"/>
              </a:solidFill>
            </a:endParaRPr>
          </a:p>
        </p:txBody>
      </p:sp>
    </p:spTree>
    <p:extLst>
      <p:ext uri="{BB962C8B-B14F-4D97-AF65-F5344CB8AC3E}">
        <p14:creationId xmlns:p14="http://schemas.microsoft.com/office/powerpoint/2010/main" val="12570568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35</a:t>
            </a:fld>
            <a:endParaRPr lang="en-US" dirty="0">
              <a:solidFill>
                <a:srgbClr val="000000"/>
              </a:solidFill>
            </a:endParaRPr>
          </a:p>
        </p:txBody>
      </p:sp>
    </p:spTree>
    <p:extLst>
      <p:ext uri="{BB962C8B-B14F-4D97-AF65-F5344CB8AC3E}">
        <p14:creationId xmlns:p14="http://schemas.microsoft.com/office/powerpoint/2010/main" val="2904387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36</a:t>
            </a:fld>
            <a:endParaRPr lang="en-US" dirty="0">
              <a:solidFill>
                <a:srgbClr val="000000"/>
              </a:solidFill>
            </a:endParaRPr>
          </a:p>
        </p:txBody>
      </p:sp>
    </p:spTree>
    <p:extLst>
      <p:ext uri="{BB962C8B-B14F-4D97-AF65-F5344CB8AC3E}">
        <p14:creationId xmlns:p14="http://schemas.microsoft.com/office/powerpoint/2010/main" val="8976109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37</a:t>
            </a:fld>
            <a:endParaRPr lang="en-US" dirty="0">
              <a:solidFill>
                <a:srgbClr val="000000"/>
              </a:solidFill>
            </a:endParaRPr>
          </a:p>
        </p:txBody>
      </p:sp>
    </p:spTree>
    <p:extLst>
      <p:ext uri="{BB962C8B-B14F-4D97-AF65-F5344CB8AC3E}">
        <p14:creationId xmlns:p14="http://schemas.microsoft.com/office/powerpoint/2010/main" val="34917310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38</a:t>
            </a:fld>
            <a:endParaRPr lang="en-US" dirty="0">
              <a:solidFill>
                <a:srgbClr val="000000"/>
              </a:solidFill>
            </a:endParaRPr>
          </a:p>
        </p:txBody>
      </p:sp>
    </p:spTree>
    <p:extLst>
      <p:ext uri="{BB962C8B-B14F-4D97-AF65-F5344CB8AC3E}">
        <p14:creationId xmlns:p14="http://schemas.microsoft.com/office/powerpoint/2010/main" val="732573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3</a:t>
            </a:fld>
            <a:endParaRPr lang="en-US" dirty="0">
              <a:solidFill>
                <a:srgbClr val="000000"/>
              </a:solidFill>
            </a:endParaRPr>
          </a:p>
        </p:txBody>
      </p:sp>
    </p:spTree>
    <p:extLst>
      <p:ext uri="{BB962C8B-B14F-4D97-AF65-F5344CB8AC3E}">
        <p14:creationId xmlns:p14="http://schemas.microsoft.com/office/powerpoint/2010/main" val="12570568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39</a:t>
            </a:fld>
            <a:endParaRPr lang="en-US" dirty="0">
              <a:solidFill>
                <a:srgbClr val="000000"/>
              </a:solidFill>
            </a:endParaRPr>
          </a:p>
        </p:txBody>
      </p:sp>
    </p:spTree>
    <p:extLst>
      <p:ext uri="{BB962C8B-B14F-4D97-AF65-F5344CB8AC3E}">
        <p14:creationId xmlns:p14="http://schemas.microsoft.com/office/powerpoint/2010/main" val="272106983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40</a:t>
            </a:fld>
            <a:endParaRPr lang="en-US" dirty="0">
              <a:solidFill>
                <a:srgbClr val="000000"/>
              </a:solidFill>
            </a:endParaRPr>
          </a:p>
        </p:txBody>
      </p:sp>
    </p:spTree>
    <p:extLst>
      <p:ext uri="{BB962C8B-B14F-4D97-AF65-F5344CB8AC3E}">
        <p14:creationId xmlns:p14="http://schemas.microsoft.com/office/powerpoint/2010/main" val="41032298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41</a:t>
            </a:fld>
            <a:endParaRPr lang="en-US" dirty="0">
              <a:solidFill>
                <a:srgbClr val="000000"/>
              </a:solidFill>
            </a:endParaRPr>
          </a:p>
        </p:txBody>
      </p:sp>
    </p:spTree>
    <p:extLst>
      <p:ext uri="{BB962C8B-B14F-4D97-AF65-F5344CB8AC3E}">
        <p14:creationId xmlns:p14="http://schemas.microsoft.com/office/powerpoint/2010/main" val="21508446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42</a:t>
            </a:fld>
            <a:endParaRPr lang="en-US" dirty="0">
              <a:solidFill>
                <a:srgbClr val="000000"/>
              </a:solidFill>
            </a:endParaRPr>
          </a:p>
        </p:txBody>
      </p:sp>
    </p:spTree>
    <p:extLst>
      <p:ext uri="{BB962C8B-B14F-4D97-AF65-F5344CB8AC3E}">
        <p14:creationId xmlns:p14="http://schemas.microsoft.com/office/powerpoint/2010/main" val="1155106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43</a:t>
            </a:fld>
            <a:endParaRPr lang="en-US" dirty="0">
              <a:solidFill>
                <a:srgbClr val="000000"/>
              </a:solidFill>
            </a:endParaRPr>
          </a:p>
        </p:txBody>
      </p:sp>
    </p:spTree>
    <p:extLst>
      <p:ext uri="{BB962C8B-B14F-4D97-AF65-F5344CB8AC3E}">
        <p14:creationId xmlns:p14="http://schemas.microsoft.com/office/powerpoint/2010/main" val="32539651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44</a:t>
            </a:fld>
            <a:endParaRPr lang="en-US" dirty="0">
              <a:solidFill>
                <a:srgbClr val="000000"/>
              </a:solidFill>
            </a:endParaRPr>
          </a:p>
        </p:txBody>
      </p:sp>
    </p:spTree>
    <p:extLst>
      <p:ext uri="{BB962C8B-B14F-4D97-AF65-F5344CB8AC3E}">
        <p14:creationId xmlns:p14="http://schemas.microsoft.com/office/powerpoint/2010/main" val="14199064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45</a:t>
            </a:fld>
            <a:endParaRPr lang="en-US" dirty="0">
              <a:solidFill>
                <a:srgbClr val="000000"/>
              </a:solidFill>
            </a:endParaRPr>
          </a:p>
        </p:txBody>
      </p:sp>
    </p:spTree>
    <p:extLst>
      <p:ext uri="{BB962C8B-B14F-4D97-AF65-F5344CB8AC3E}">
        <p14:creationId xmlns:p14="http://schemas.microsoft.com/office/powerpoint/2010/main" val="35212725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46</a:t>
            </a:fld>
            <a:endParaRPr lang="en-US" dirty="0">
              <a:solidFill>
                <a:srgbClr val="000000"/>
              </a:solidFill>
            </a:endParaRPr>
          </a:p>
        </p:txBody>
      </p:sp>
    </p:spTree>
    <p:extLst>
      <p:ext uri="{BB962C8B-B14F-4D97-AF65-F5344CB8AC3E}">
        <p14:creationId xmlns:p14="http://schemas.microsoft.com/office/powerpoint/2010/main" val="20114532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47</a:t>
            </a:fld>
            <a:endParaRPr lang="en-US" dirty="0">
              <a:solidFill>
                <a:srgbClr val="000000"/>
              </a:solidFill>
            </a:endParaRPr>
          </a:p>
        </p:txBody>
      </p:sp>
    </p:spTree>
    <p:extLst>
      <p:ext uri="{BB962C8B-B14F-4D97-AF65-F5344CB8AC3E}">
        <p14:creationId xmlns:p14="http://schemas.microsoft.com/office/powerpoint/2010/main" val="1061190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9D3E4E-18F8-4963-BAF7-7A6E4F1CD37F}" type="slidenum">
              <a:rPr lang="en-US" smtClean="0"/>
              <a:pPr/>
              <a:t>48</a:t>
            </a:fld>
            <a:endParaRPr lang="en-US" dirty="0"/>
          </a:p>
        </p:txBody>
      </p:sp>
    </p:spTree>
    <p:extLst>
      <p:ext uri="{BB962C8B-B14F-4D97-AF65-F5344CB8AC3E}">
        <p14:creationId xmlns:p14="http://schemas.microsoft.com/office/powerpoint/2010/main" val="325998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4</a:t>
            </a:fld>
            <a:endParaRPr lang="en-US" dirty="0">
              <a:solidFill>
                <a:srgbClr val="000000"/>
              </a:solidFill>
            </a:endParaRPr>
          </a:p>
        </p:txBody>
      </p:sp>
    </p:spTree>
    <p:extLst>
      <p:ext uri="{BB962C8B-B14F-4D97-AF65-F5344CB8AC3E}">
        <p14:creationId xmlns:p14="http://schemas.microsoft.com/office/powerpoint/2010/main" val="29043878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9D3E4E-18F8-4963-BAF7-7A6E4F1CD37F}" type="slidenum">
              <a:rPr lang="en-US" smtClean="0"/>
              <a:pPr/>
              <a:t>49</a:t>
            </a:fld>
            <a:endParaRPr lang="en-US" dirty="0"/>
          </a:p>
        </p:txBody>
      </p:sp>
    </p:spTree>
    <p:extLst>
      <p:ext uri="{BB962C8B-B14F-4D97-AF65-F5344CB8AC3E}">
        <p14:creationId xmlns:p14="http://schemas.microsoft.com/office/powerpoint/2010/main" val="18641256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99D3E4E-18F8-4963-BAF7-7A6E4F1CD37F}" type="slidenum">
              <a:rPr lang="en-US" smtClean="0"/>
              <a:pPr/>
              <a:t>50</a:t>
            </a:fld>
            <a:endParaRPr lang="en-US" dirty="0"/>
          </a:p>
        </p:txBody>
      </p:sp>
    </p:spTree>
    <p:extLst>
      <p:ext uri="{BB962C8B-B14F-4D97-AF65-F5344CB8AC3E}">
        <p14:creationId xmlns:p14="http://schemas.microsoft.com/office/powerpoint/2010/main" val="2141982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9D3E4E-18F8-4963-BAF7-7A6E4F1CD37F}" type="slidenum">
              <a:rPr lang="en-US" smtClean="0"/>
              <a:pPr/>
              <a:t>51</a:t>
            </a:fld>
            <a:endParaRPr lang="en-US" dirty="0"/>
          </a:p>
        </p:txBody>
      </p:sp>
    </p:spTree>
    <p:extLst>
      <p:ext uri="{BB962C8B-B14F-4D97-AF65-F5344CB8AC3E}">
        <p14:creationId xmlns:p14="http://schemas.microsoft.com/office/powerpoint/2010/main" val="231728178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52</a:t>
            </a:fld>
            <a:endParaRPr lang="en-US" dirty="0">
              <a:solidFill>
                <a:srgbClr val="000000"/>
              </a:solidFill>
            </a:endParaRPr>
          </a:p>
        </p:txBody>
      </p:sp>
    </p:spTree>
    <p:extLst>
      <p:ext uri="{BB962C8B-B14F-4D97-AF65-F5344CB8AC3E}">
        <p14:creationId xmlns:p14="http://schemas.microsoft.com/office/powerpoint/2010/main" val="39827096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9D3E4E-18F8-4963-BAF7-7A6E4F1CD37F}" type="slidenum">
              <a:rPr lang="en-US" smtClean="0"/>
              <a:pPr/>
              <a:t>53</a:t>
            </a:fld>
            <a:endParaRPr lang="en-US" dirty="0"/>
          </a:p>
        </p:txBody>
      </p:sp>
    </p:spTree>
    <p:extLst>
      <p:ext uri="{BB962C8B-B14F-4D97-AF65-F5344CB8AC3E}">
        <p14:creationId xmlns:p14="http://schemas.microsoft.com/office/powerpoint/2010/main" val="1333711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54</a:t>
            </a:fld>
            <a:endParaRPr lang="en-US" dirty="0">
              <a:solidFill>
                <a:srgbClr val="000000"/>
              </a:solidFill>
            </a:endParaRPr>
          </a:p>
        </p:txBody>
      </p:sp>
    </p:spTree>
    <p:extLst>
      <p:ext uri="{BB962C8B-B14F-4D97-AF65-F5344CB8AC3E}">
        <p14:creationId xmlns:p14="http://schemas.microsoft.com/office/powerpoint/2010/main" val="22370305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55</a:t>
            </a:fld>
            <a:endParaRPr lang="en-US" dirty="0">
              <a:solidFill>
                <a:srgbClr val="000000"/>
              </a:solidFill>
            </a:endParaRPr>
          </a:p>
        </p:txBody>
      </p:sp>
    </p:spTree>
    <p:extLst>
      <p:ext uri="{BB962C8B-B14F-4D97-AF65-F5344CB8AC3E}">
        <p14:creationId xmlns:p14="http://schemas.microsoft.com/office/powerpoint/2010/main" val="9886209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58</a:t>
            </a:fld>
            <a:endParaRPr lang="en-US" dirty="0">
              <a:solidFill>
                <a:srgbClr val="000000"/>
              </a:solidFill>
            </a:endParaRPr>
          </a:p>
        </p:txBody>
      </p:sp>
    </p:spTree>
    <p:extLst>
      <p:ext uri="{BB962C8B-B14F-4D97-AF65-F5344CB8AC3E}">
        <p14:creationId xmlns:p14="http://schemas.microsoft.com/office/powerpoint/2010/main" val="1257056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5</a:t>
            </a:fld>
            <a:endParaRPr lang="en-US" dirty="0">
              <a:solidFill>
                <a:srgbClr val="000000"/>
              </a:solidFill>
            </a:endParaRPr>
          </a:p>
        </p:txBody>
      </p:sp>
    </p:spTree>
    <p:extLst>
      <p:ext uri="{BB962C8B-B14F-4D97-AF65-F5344CB8AC3E}">
        <p14:creationId xmlns:p14="http://schemas.microsoft.com/office/powerpoint/2010/main" val="1787015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6</a:t>
            </a:fld>
            <a:endParaRPr lang="en-US" dirty="0">
              <a:solidFill>
                <a:srgbClr val="000000"/>
              </a:solidFill>
            </a:endParaRPr>
          </a:p>
        </p:txBody>
      </p:sp>
    </p:spTree>
    <p:extLst>
      <p:ext uri="{BB962C8B-B14F-4D97-AF65-F5344CB8AC3E}">
        <p14:creationId xmlns:p14="http://schemas.microsoft.com/office/powerpoint/2010/main" val="3491731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7</a:t>
            </a:fld>
            <a:endParaRPr lang="en-US" dirty="0">
              <a:solidFill>
                <a:srgbClr val="000000"/>
              </a:solidFill>
            </a:endParaRPr>
          </a:p>
        </p:txBody>
      </p:sp>
    </p:spTree>
    <p:extLst>
      <p:ext uri="{BB962C8B-B14F-4D97-AF65-F5344CB8AC3E}">
        <p14:creationId xmlns:p14="http://schemas.microsoft.com/office/powerpoint/2010/main" val="7325732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A99D3E4E-18F8-4963-BAF7-7A6E4F1CD37F}" type="slidenum">
              <a:rPr lang="en-US">
                <a:solidFill>
                  <a:srgbClr val="000000"/>
                </a:solidFill>
              </a:rPr>
              <a:pPr>
                <a:defRPr/>
              </a:pPr>
              <a:t>8</a:t>
            </a:fld>
            <a:endParaRPr lang="en-US" dirty="0">
              <a:solidFill>
                <a:srgbClr val="000000"/>
              </a:solidFill>
            </a:endParaRPr>
          </a:p>
        </p:txBody>
      </p:sp>
    </p:spTree>
    <p:extLst>
      <p:ext uri="{BB962C8B-B14F-4D97-AF65-F5344CB8AC3E}">
        <p14:creationId xmlns:p14="http://schemas.microsoft.com/office/powerpoint/2010/main" val="1408882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779714" name="Rectangle 2"/>
          <p:cNvSpPr>
            <a:spLocks noGrp="1" noChangeArrowheads="1"/>
          </p:cNvSpPr>
          <p:nvPr>
            <p:ph type="ctrTitle"/>
          </p:nvPr>
        </p:nvSpPr>
        <p:spPr>
          <a:xfrm>
            <a:off x="719788" y="2272554"/>
            <a:ext cx="8161626" cy="445247"/>
          </a:xfrm>
        </p:spPr>
        <p:txBody>
          <a:bodyPr/>
          <a:lstStyle>
            <a:lvl1pPr>
              <a:defRPr/>
            </a:lvl1pPr>
          </a:lstStyle>
          <a:p>
            <a:pPr lvl="0"/>
            <a:r>
              <a:rPr lang="en-US" noProof="0"/>
              <a:t>Click to edit Master title style</a:t>
            </a:r>
          </a:p>
        </p:txBody>
      </p:sp>
      <p:sp>
        <p:nvSpPr>
          <p:cNvPr id="1779715" name="Rectangle 3"/>
          <p:cNvSpPr>
            <a:spLocks noGrp="1" noChangeArrowheads="1"/>
          </p:cNvSpPr>
          <p:nvPr>
            <p:ph type="subTitle" idx="1"/>
          </p:nvPr>
        </p:nvSpPr>
        <p:spPr>
          <a:xfrm>
            <a:off x="1439575" y="4144683"/>
            <a:ext cx="6722053" cy="1870636"/>
          </a:xfrm>
        </p:spPr>
        <p:txBody>
          <a:bodyPr/>
          <a:lstStyle>
            <a:lvl1pPr marL="0" indent="0" algn="ctr">
              <a:buFont typeface="Wingdings" pitchFamily="2" charset="2"/>
              <a:buNone/>
              <a:defRPr/>
            </a:lvl1pPr>
          </a:lstStyle>
          <a:p>
            <a:pPr lvl="0"/>
            <a:r>
              <a:rPr lang="en-US" noProof="0"/>
              <a:t>Click to edit Master subtitle style</a:t>
            </a:r>
          </a:p>
        </p:txBody>
      </p:sp>
      <p:sp>
        <p:nvSpPr>
          <p:cNvPr id="4" name="Rectangle 9"/>
          <p:cNvSpPr>
            <a:spLocks noChangeArrowheads="1"/>
          </p:cNvSpPr>
          <p:nvPr userDrawn="1"/>
        </p:nvSpPr>
        <p:spPr bwMode="auto">
          <a:xfrm>
            <a:off x="430357" y="3647503"/>
            <a:ext cx="8725333" cy="86659"/>
          </a:xfrm>
          <a:prstGeom prst="rect">
            <a:avLst/>
          </a:prstGeom>
          <a:solidFill>
            <a:srgbClr val="407EC9"/>
          </a:solidFill>
          <a:ln>
            <a:noFill/>
          </a:ln>
          <a:effectLst/>
        </p:spPr>
        <p:txBody>
          <a:bodyPr wrap="none" lIns="86744" tIns="43372" rIns="86744" bIns="43372" anchor="ct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364" y="852166"/>
            <a:ext cx="3157971" cy="679306"/>
          </a:xfrm>
        </p:spPr>
        <p:txBody>
          <a:bodyPr anchor="b"/>
          <a:lstStyle>
            <a:lvl1pPr algn="l">
              <a:defRPr sz="1900" b="1"/>
            </a:lvl1pPr>
          </a:lstStyle>
          <a:p>
            <a:r>
              <a:rPr lang="en-US"/>
              <a:t>Click to edit Master title style</a:t>
            </a:r>
          </a:p>
        </p:txBody>
      </p:sp>
      <p:sp>
        <p:nvSpPr>
          <p:cNvPr id="3" name="Content Placeholder 2"/>
          <p:cNvSpPr>
            <a:spLocks noGrp="1"/>
          </p:cNvSpPr>
          <p:nvPr>
            <p:ph idx="1"/>
          </p:nvPr>
        </p:nvSpPr>
        <p:spPr>
          <a:xfrm>
            <a:off x="3753500" y="291353"/>
            <a:ext cx="5367338" cy="6243917"/>
          </a:xfrm>
        </p:spPr>
        <p:txBody>
          <a:bodyPr/>
          <a:lstStyle>
            <a:lvl1pPr>
              <a:defRPr sz="3100"/>
            </a:lvl1pPr>
            <a:lvl2pPr>
              <a:defRPr sz="2600"/>
            </a:lvl2pPr>
            <a:lvl3pPr>
              <a:defRPr sz="23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80364" y="1531472"/>
            <a:ext cx="3157971" cy="5003799"/>
          </a:xfrm>
        </p:spPr>
        <p:txBody>
          <a:bodyPr/>
          <a:lstStyle>
            <a:lvl1pPr marL="0" indent="0">
              <a:buNone/>
              <a:defRPr sz="1400"/>
            </a:lvl1pPr>
            <a:lvl2pPr marL="433719" indent="0">
              <a:buNone/>
              <a:defRPr sz="1200"/>
            </a:lvl2pPr>
            <a:lvl3pPr marL="867438" indent="0">
              <a:buNone/>
              <a:defRPr sz="1000"/>
            </a:lvl3pPr>
            <a:lvl4pPr marL="1301157" indent="0">
              <a:buNone/>
              <a:defRPr sz="800"/>
            </a:lvl4pPr>
            <a:lvl5pPr marL="1734876" indent="0">
              <a:buNone/>
              <a:defRPr sz="800"/>
            </a:lvl5pPr>
            <a:lvl6pPr marL="2168594" indent="0">
              <a:buNone/>
              <a:defRPr sz="800"/>
            </a:lvl6pPr>
            <a:lvl7pPr marL="2602314" indent="0">
              <a:buNone/>
              <a:defRPr sz="800"/>
            </a:lvl7pPr>
            <a:lvl8pPr marL="3036032" indent="0">
              <a:buNone/>
              <a:defRPr sz="800"/>
            </a:lvl8pPr>
            <a:lvl9pPr marL="3469751" indent="0">
              <a:buNone/>
              <a:defRPr sz="800"/>
            </a:lvl9pPr>
          </a:lstStyle>
          <a:p>
            <a:pPr lvl="0"/>
            <a:r>
              <a:rPr lang="en-US"/>
              <a:t>Click to edit Master text styles</a:t>
            </a:r>
          </a:p>
        </p:txBody>
      </p:sp>
    </p:spTree>
    <p:extLst>
      <p:ext uri="{BB962C8B-B14F-4D97-AF65-F5344CB8AC3E}">
        <p14:creationId xmlns:p14="http://schemas.microsoft.com/office/powerpoint/2010/main" val="2300762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2054" y="5341619"/>
            <a:ext cx="5761326" cy="383840"/>
          </a:xfrm>
        </p:spPr>
        <p:txBody>
          <a:bodyPr anchor="b"/>
          <a:lstStyle>
            <a:lvl1pPr algn="l">
              <a:defRPr sz="1900" b="1"/>
            </a:lvl1pPr>
          </a:lstStyle>
          <a:p>
            <a:r>
              <a:rPr lang="en-US"/>
              <a:t>Click to edit Master title style</a:t>
            </a:r>
          </a:p>
        </p:txBody>
      </p:sp>
      <p:sp>
        <p:nvSpPr>
          <p:cNvPr id="3" name="Picture Placeholder 2"/>
          <p:cNvSpPr>
            <a:spLocks noGrp="1"/>
          </p:cNvSpPr>
          <p:nvPr>
            <p:ph type="pic" idx="1"/>
          </p:nvPr>
        </p:nvSpPr>
        <p:spPr>
          <a:xfrm>
            <a:off x="1882054" y="652930"/>
            <a:ext cx="5761326" cy="4389717"/>
          </a:xfrm>
        </p:spPr>
        <p:txBody>
          <a:bodyPr/>
          <a:lstStyle>
            <a:lvl1pPr marL="0" indent="0">
              <a:buNone/>
              <a:defRPr sz="3100"/>
            </a:lvl1pPr>
            <a:lvl2pPr marL="433719" indent="0">
              <a:buNone/>
              <a:defRPr sz="2600"/>
            </a:lvl2pPr>
            <a:lvl3pPr marL="867438" indent="0">
              <a:buNone/>
              <a:defRPr sz="2300"/>
            </a:lvl3pPr>
            <a:lvl4pPr marL="1301157" indent="0">
              <a:buNone/>
              <a:defRPr sz="1900"/>
            </a:lvl4pPr>
            <a:lvl5pPr marL="1734876" indent="0">
              <a:buNone/>
              <a:defRPr sz="1900"/>
            </a:lvl5pPr>
            <a:lvl6pPr marL="2168594" indent="0">
              <a:buNone/>
              <a:defRPr sz="1900"/>
            </a:lvl6pPr>
            <a:lvl7pPr marL="2602314" indent="0">
              <a:buNone/>
              <a:defRPr sz="1900"/>
            </a:lvl7pPr>
            <a:lvl8pPr marL="3036032" indent="0">
              <a:buNone/>
              <a:defRPr sz="1900"/>
            </a:lvl8pPr>
            <a:lvl9pPr marL="3469751" indent="0">
              <a:buNone/>
              <a:defRPr sz="1900"/>
            </a:lvl9pPr>
          </a:lstStyle>
          <a:p>
            <a:endParaRPr lang="en-US" dirty="0"/>
          </a:p>
        </p:txBody>
      </p:sp>
      <p:sp>
        <p:nvSpPr>
          <p:cNvPr id="4" name="Text Placeholder 3"/>
          <p:cNvSpPr>
            <a:spLocks noGrp="1"/>
          </p:cNvSpPr>
          <p:nvPr>
            <p:ph type="body" sz="half" idx="2"/>
          </p:nvPr>
        </p:nvSpPr>
        <p:spPr>
          <a:xfrm>
            <a:off x="1882054" y="5725459"/>
            <a:ext cx="5761326" cy="857623"/>
          </a:xfrm>
        </p:spPr>
        <p:txBody>
          <a:bodyPr/>
          <a:lstStyle>
            <a:lvl1pPr marL="0" indent="0">
              <a:buNone/>
              <a:defRPr sz="1400"/>
            </a:lvl1pPr>
            <a:lvl2pPr marL="433719" indent="0">
              <a:buNone/>
              <a:defRPr sz="1200"/>
            </a:lvl2pPr>
            <a:lvl3pPr marL="867438" indent="0">
              <a:buNone/>
              <a:defRPr sz="1000"/>
            </a:lvl3pPr>
            <a:lvl4pPr marL="1301157" indent="0">
              <a:buNone/>
              <a:defRPr sz="800"/>
            </a:lvl4pPr>
            <a:lvl5pPr marL="1734876" indent="0">
              <a:buNone/>
              <a:defRPr sz="800"/>
            </a:lvl5pPr>
            <a:lvl6pPr marL="2168594" indent="0">
              <a:buNone/>
              <a:defRPr sz="800"/>
            </a:lvl6pPr>
            <a:lvl7pPr marL="2602314" indent="0">
              <a:buNone/>
              <a:defRPr sz="800"/>
            </a:lvl7pPr>
            <a:lvl8pPr marL="3036032" indent="0">
              <a:buNone/>
              <a:defRPr sz="800"/>
            </a:lvl8pPr>
            <a:lvl9pPr marL="3469751" indent="0">
              <a:buNone/>
              <a:defRPr sz="800"/>
            </a:lvl9pPr>
          </a:lstStyle>
          <a:p>
            <a:pPr lvl="0"/>
            <a:r>
              <a:rPr lang="en-US"/>
              <a:t>Click to edit Master text styles</a:t>
            </a:r>
          </a:p>
        </p:txBody>
      </p:sp>
    </p:spTree>
    <p:extLst>
      <p:ext uri="{BB962C8B-B14F-4D97-AF65-F5344CB8AC3E}">
        <p14:creationId xmlns:p14="http://schemas.microsoft.com/office/powerpoint/2010/main" val="127804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93484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35680" y="400425"/>
            <a:ext cx="529103" cy="60526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63682" y="400425"/>
            <a:ext cx="6455353" cy="60526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08414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9788" y="2272554"/>
            <a:ext cx="8161626" cy="497796"/>
          </a:xfrm>
        </p:spPr>
        <p:txBody>
          <a:bodyPr/>
          <a:lstStyle/>
          <a:p>
            <a:r>
              <a:rPr lang="en-US"/>
              <a:t>Click to edit Master title style</a:t>
            </a:r>
          </a:p>
        </p:txBody>
      </p:sp>
      <p:sp>
        <p:nvSpPr>
          <p:cNvPr id="3" name="Subtitle 2"/>
          <p:cNvSpPr>
            <a:spLocks noGrp="1"/>
          </p:cNvSpPr>
          <p:nvPr>
            <p:ph type="subTitle" idx="1"/>
          </p:nvPr>
        </p:nvSpPr>
        <p:spPr>
          <a:xfrm>
            <a:off x="1439574" y="4144683"/>
            <a:ext cx="6722052" cy="1870635"/>
          </a:xfrm>
        </p:spPr>
        <p:txBody>
          <a:bodyPr/>
          <a:lstStyle>
            <a:lvl1pPr marL="0" indent="0" algn="ctr">
              <a:buNone/>
              <a:defRPr/>
            </a:lvl1pPr>
            <a:lvl2pPr marL="430317" indent="0" algn="ctr">
              <a:buNone/>
              <a:defRPr/>
            </a:lvl2pPr>
            <a:lvl3pPr marL="860633" indent="0" algn="ctr">
              <a:buNone/>
              <a:defRPr/>
            </a:lvl3pPr>
            <a:lvl4pPr marL="1290950" indent="0" algn="ctr">
              <a:buNone/>
              <a:defRPr/>
            </a:lvl4pPr>
            <a:lvl5pPr marL="1721267" indent="0" algn="ctr">
              <a:buNone/>
              <a:defRPr/>
            </a:lvl5pPr>
            <a:lvl6pPr marL="2151583" indent="0" algn="ctr">
              <a:buNone/>
              <a:defRPr/>
            </a:lvl6pPr>
            <a:lvl7pPr marL="2581900" indent="0" algn="ctr">
              <a:buNone/>
              <a:defRPr/>
            </a:lvl7pPr>
            <a:lvl8pPr marL="3012216" indent="0" algn="ctr">
              <a:buNone/>
              <a:defRPr/>
            </a:lvl8pPr>
            <a:lvl9pPr marL="3442533" indent="0" algn="ctr">
              <a:buNone/>
              <a:defRPr/>
            </a:lvl9pPr>
          </a:lstStyle>
          <a:p>
            <a:r>
              <a:rPr lang="en-US"/>
              <a:t>Click to edit Master subtitle style</a:t>
            </a:r>
          </a:p>
        </p:txBody>
      </p:sp>
    </p:spTree>
    <p:extLst>
      <p:ext uri="{BB962C8B-B14F-4D97-AF65-F5344CB8AC3E}">
        <p14:creationId xmlns:p14="http://schemas.microsoft.com/office/powerpoint/2010/main" val="3437250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buClr>
                <a:srgbClr val="407EC9"/>
              </a:buClr>
              <a:defRPr/>
            </a:lvl1pPr>
            <a:lvl2pPr>
              <a:buClr>
                <a:srgbClr val="407EC9"/>
              </a:buClr>
              <a:defRPr/>
            </a:lvl2pPr>
            <a:lvl3pPr>
              <a:buClr>
                <a:srgbClr val="407EC9"/>
              </a:buClr>
              <a:defRPr/>
            </a:lvl3pPr>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75815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9187" y="4700494"/>
            <a:ext cx="8160110" cy="1251079"/>
          </a:xfrm>
        </p:spPr>
        <p:txBody>
          <a:bodyPr/>
          <a:lstStyle>
            <a:lvl1pPr algn="l">
              <a:defRPr sz="3765" b="1" cap="all"/>
            </a:lvl1pPr>
          </a:lstStyle>
          <a:p>
            <a:r>
              <a:rPr lang="en-US"/>
              <a:t>Click to edit Master title style</a:t>
            </a:r>
          </a:p>
        </p:txBody>
      </p:sp>
      <p:sp>
        <p:nvSpPr>
          <p:cNvPr id="3" name="Text Placeholder 2"/>
          <p:cNvSpPr>
            <a:spLocks noGrp="1"/>
          </p:cNvSpPr>
          <p:nvPr>
            <p:ph type="body" idx="1"/>
          </p:nvPr>
        </p:nvSpPr>
        <p:spPr>
          <a:xfrm>
            <a:off x="759187" y="3100294"/>
            <a:ext cx="8160110" cy="1600200"/>
          </a:xfrm>
        </p:spPr>
        <p:txBody>
          <a:bodyPr anchor="b"/>
          <a:lstStyle>
            <a:lvl1pPr marL="0" indent="0">
              <a:buNone/>
              <a:defRPr sz="1882"/>
            </a:lvl1pPr>
            <a:lvl2pPr marL="430317" indent="0">
              <a:buNone/>
              <a:defRPr sz="1694"/>
            </a:lvl2pPr>
            <a:lvl3pPr marL="860633" indent="0">
              <a:buNone/>
              <a:defRPr sz="1506"/>
            </a:lvl3pPr>
            <a:lvl4pPr marL="1290950" indent="0">
              <a:buNone/>
              <a:defRPr sz="1318"/>
            </a:lvl4pPr>
            <a:lvl5pPr marL="1721267" indent="0">
              <a:buNone/>
              <a:defRPr sz="1318"/>
            </a:lvl5pPr>
            <a:lvl6pPr marL="2151583" indent="0">
              <a:buNone/>
              <a:defRPr sz="1318"/>
            </a:lvl6pPr>
            <a:lvl7pPr marL="2581900" indent="0">
              <a:buNone/>
              <a:defRPr sz="1318"/>
            </a:lvl7pPr>
            <a:lvl8pPr marL="3012216" indent="0">
              <a:buNone/>
              <a:defRPr sz="1318"/>
            </a:lvl8pPr>
            <a:lvl9pPr marL="3442533" indent="0">
              <a:buNone/>
              <a:defRPr sz="1318"/>
            </a:lvl9pPr>
          </a:lstStyle>
          <a:p>
            <a:pPr lvl="0"/>
            <a:r>
              <a:rPr lang="en-US"/>
              <a:t>Click to edit Master text styles</a:t>
            </a:r>
          </a:p>
        </p:txBody>
      </p:sp>
    </p:spTree>
    <p:extLst>
      <p:ext uri="{BB962C8B-B14F-4D97-AF65-F5344CB8AC3E}">
        <p14:creationId xmlns:p14="http://schemas.microsoft.com/office/powerpoint/2010/main" val="2498815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54627" y="1625600"/>
            <a:ext cx="3370118" cy="4827495"/>
          </a:xfrm>
        </p:spPr>
        <p:txBody>
          <a:bodyPr/>
          <a:lstStyle>
            <a:lvl1pPr>
              <a:buClr>
                <a:srgbClr val="407EC9"/>
              </a:buClr>
              <a:defRPr sz="2635"/>
            </a:lvl1pPr>
            <a:lvl2pPr>
              <a:buClr>
                <a:srgbClr val="407EC9"/>
              </a:buClr>
              <a:defRPr sz="2259"/>
            </a:lvl2pPr>
            <a:lvl3pPr>
              <a:buClr>
                <a:srgbClr val="407EC9"/>
              </a:buClr>
              <a:defRPr sz="1882"/>
            </a:lvl3pPr>
            <a:lvl4pPr>
              <a:buClr>
                <a:srgbClr val="407EC9"/>
              </a:buClr>
              <a:defRPr sz="1694"/>
            </a:lvl4pPr>
            <a:lvl5pPr>
              <a:buClr>
                <a:srgbClr val="407EC9"/>
              </a:buClr>
              <a:defRPr sz="1694"/>
            </a:lvl5pPr>
            <a:lvl6pPr>
              <a:defRPr sz="1694"/>
            </a:lvl6pPr>
            <a:lvl7pPr>
              <a:defRPr sz="1694"/>
            </a:lvl7pPr>
            <a:lvl8pPr>
              <a:defRPr sz="1694"/>
            </a:lvl8pPr>
            <a:lvl9pPr>
              <a:defRPr sz="169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70218" y="1625600"/>
            <a:ext cx="3371634" cy="4827495"/>
          </a:xfrm>
        </p:spPr>
        <p:txBody>
          <a:bodyPr/>
          <a:lstStyle>
            <a:lvl1pPr>
              <a:buClr>
                <a:srgbClr val="407EC9"/>
              </a:buClr>
              <a:defRPr sz="2635"/>
            </a:lvl1pPr>
            <a:lvl2pPr>
              <a:buClr>
                <a:srgbClr val="407EC9"/>
              </a:buClr>
              <a:defRPr sz="2259"/>
            </a:lvl2pPr>
            <a:lvl3pPr>
              <a:buClr>
                <a:srgbClr val="407EC9"/>
              </a:buClr>
              <a:defRPr sz="1882"/>
            </a:lvl3pPr>
            <a:lvl4pPr>
              <a:buClr>
                <a:srgbClr val="407EC9"/>
              </a:buClr>
              <a:defRPr sz="1694"/>
            </a:lvl4pPr>
            <a:lvl5pPr>
              <a:buClr>
                <a:srgbClr val="407EC9"/>
              </a:buClr>
              <a:defRPr sz="1694"/>
            </a:lvl5pPr>
            <a:lvl6pPr>
              <a:defRPr sz="1694"/>
            </a:lvl6pPr>
            <a:lvl7pPr>
              <a:defRPr sz="1694"/>
            </a:lvl7pPr>
            <a:lvl8pPr>
              <a:defRPr sz="1694"/>
            </a:lvl8pPr>
            <a:lvl9pPr>
              <a:defRPr sz="1694"/>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6160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0364" y="292847"/>
            <a:ext cx="8640474" cy="49779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80363" y="1637553"/>
            <a:ext cx="4241439" cy="682812"/>
          </a:xfrm>
        </p:spPr>
        <p:txBody>
          <a:bodyPr anchor="b"/>
          <a:lstStyle>
            <a:lvl1pPr marL="0" indent="0">
              <a:buNone/>
              <a:defRPr sz="2259" b="1"/>
            </a:lvl1pPr>
            <a:lvl2pPr marL="430317" indent="0">
              <a:buNone/>
              <a:defRPr sz="1882" b="1"/>
            </a:lvl2pPr>
            <a:lvl3pPr marL="860633" indent="0">
              <a:buNone/>
              <a:defRPr sz="1694" b="1"/>
            </a:lvl3pPr>
            <a:lvl4pPr marL="1290950" indent="0">
              <a:buNone/>
              <a:defRPr sz="1506" b="1"/>
            </a:lvl4pPr>
            <a:lvl5pPr marL="1721267" indent="0">
              <a:buNone/>
              <a:defRPr sz="1506" b="1"/>
            </a:lvl5pPr>
            <a:lvl6pPr marL="2151583" indent="0">
              <a:buNone/>
              <a:defRPr sz="1506" b="1"/>
            </a:lvl6pPr>
            <a:lvl7pPr marL="2581900" indent="0">
              <a:buNone/>
              <a:defRPr sz="1506" b="1"/>
            </a:lvl7pPr>
            <a:lvl8pPr marL="3012216" indent="0">
              <a:buNone/>
              <a:defRPr sz="1506" b="1"/>
            </a:lvl8pPr>
            <a:lvl9pPr marL="3442533" indent="0">
              <a:buNone/>
              <a:defRPr sz="1506" b="1"/>
            </a:lvl9pPr>
          </a:lstStyle>
          <a:p>
            <a:pPr lvl="0"/>
            <a:r>
              <a:rPr lang="en-US"/>
              <a:t>Click to edit Master text styles</a:t>
            </a:r>
          </a:p>
        </p:txBody>
      </p:sp>
      <p:sp>
        <p:nvSpPr>
          <p:cNvPr id="4" name="Content Placeholder 3"/>
          <p:cNvSpPr>
            <a:spLocks noGrp="1"/>
          </p:cNvSpPr>
          <p:nvPr>
            <p:ph sz="half" idx="2"/>
          </p:nvPr>
        </p:nvSpPr>
        <p:spPr>
          <a:xfrm>
            <a:off x="480363" y="2320366"/>
            <a:ext cx="4241439" cy="4214905"/>
          </a:xfrm>
        </p:spPr>
        <p:txBody>
          <a:bodyPr/>
          <a:lstStyle>
            <a:lvl1pPr>
              <a:defRPr sz="2259"/>
            </a:lvl1pPr>
            <a:lvl2pPr>
              <a:defRPr sz="1882"/>
            </a:lvl2pPr>
            <a:lvl3pPr>
              <a:defRPr sz="1694"/>
            </a:lvl3pPr>
            <a:lvl4pPr>
              <a:buClr>
                <a:srgbClr val="407EC9"/>
              </a:buClr>
              <a:defRPr sz="1506"/>
            </a:lvl4pPr>
            <a:lvl5pPr>
              <a:buClr>
                <a:srgbClr val="407EC9"/>
              </a:buClr>
              <a:defRPr sz="1506"/>
            </a:lvl5pPr>
            <a:lvl6pPr>
              <a:defRPr sz="1506"/>
            </a:lvl6pPr>
            <a:lvl7pPr>
              <a:defRPr sz="1506"/>
            </a:lvl7pPr>
            <a:lvl8pPr>
              <a:defRPr sz="1506"/>
            </a:lvl8pPr>
            <a:lvl9pPr>
              <a:defRPr sz="15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77883" y="1637553"/>
            <a:ext cx="4242955" cy="682812"/>
          </a:xfrm>
        </p:spPr>
        <p:txBody>
          <a:bodyPr anchor="b"/>
          <a:lstStyle>
            <a:lvl1pPr marL="0" indent="0">
              <a:buNone/>
              <a:defRPr sz="2259" b="1"/>
            </a:lvl1pPr>
            <a:lvl2pPr marL="430317" indent="0">
              <a:buNone/>
              <a:defRPr sz="1882" b="1"/>
            </a:lvl2pPr>
            <a:lvl3pPr marL="860633" indent="0">
              <a:buNone/>
              <a:defRPr sz="1694" b="1"/>
            </a:lvl3pPr>
            <a:lvl4pPr marL="1290950" indent="0">
              <a:buNone/>
              <a:defRPr sz="1506" b="1"/>
            </a:lvl4pPr>
            <a:lvl5pPr marL="1721267" indent="0">
              <a:buNone/>
              <a:defRPr sz="1506" b="1"/>
            </a:lvl5pPr>
            <a:lvl6pPr marL="2151583" indent="0">
              <a:buNone/>
              <a:defRPr sz="1506" b="1"/>
            </a:lvl6pPr>
            <a:lvl7pPr marL="2581900" indent="0">
              <a:buNone/>
              <a:defRPr sz="1506" b="1"/>
            </a:lvl7pPr>
            <a:lvl8pPr marL="3012216" indent="0">
              <a:buNone/>
              <a:defRPr sz="1506" b="1"/>
            </a:lvl8pPr>
            <a:lvl9pPr marL="3442533" indent="0">
              <a:buNone/>
              <a:defRPr sz="1506" b="1"/>
            </a:lvl9pPr>
          </a:lstStyle>
          <a:p>
            <a:pPr lvl="0"/>
            <a:r>
              <a:rPr lang="en-US"/>
              <a:t>Click to edit Master text styles</a:t>
            </a:r>
          </a:p>
        </p:txBody>
      </p:sp>
      <p:sp>
        <p:nvSpPr>
          <p:cNvPr id="6" name="Content Placeholder 5"/>
          <p:cNvSpPr>
            <a:spLocks noGrp="1"/>
          </p:cNvSpPr>
          <p:nvPr>
            <p:ph sz="quarter" idx="4"/>
          </p:nvPr>
        </p:nvSpPr>
        <p:spPr>
          <a:xfrm>
            <a:off x="4877883" y="2320366"/>
            <a:ext cx="4242955" cy="4214905"/>
          </a:xfrm>
        </p:spPr>
        <p:txBody>
          <a:bodyPr/>
          <a:lstStyle>
            <a:lvl1pPr>
              <a:defRPr sz="2259"/>
            </a:lvl1pPr>
            <a:lvl2pPr>
              <a:defRPr sz="1882"/>
            </a:lvl2pPr>
            <a:lvl3pPr>
              <a:defRPr sz="1694"/>
            </a:lvl3pPr>
            <a:lvl4pPr>
              <a:buClr>
                <a:srgbClr val="407EC9"/>
              </a:buClr>
              <a:defRPr sz="1506"/>
            </a:lvl4pPr>
            <a:lvl5pPr>
              <a:buClr>
                <a:srgbClr val="407EC9"/>
              </a:buClr>
              <a:defRPr sz="1506"/>
            </a:lvl5pPr>
            <a:lvl6pPr>
              <a:defRPr sz="1506"/>
            </a:lvl6pPr>
            <a:lvl7pPr>
              <a:defRPr sz="1506"/>
            </a:lvl7pPr>
            <a:lvl8pPr>
              <a:defRPr sz="1506"/>
            </a:lvl8pPr>
            <a:lvl9pPr>
              <a:defRPr sz="150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4272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9460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2EDB-93DF-274E-9A3A-67C9A87BA8DB}"/>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2E942DCF-D702-FA40-9414-18189ED58647}"/>
              </a:ext>
            </a:extLst>
          </p:cNvPr>
          <p:cNvSpPr/>
          <p:nvPr userDrawn="1"/>
        </p:nvSpPr>
        <p:spPr>
          <a:xfrm>
            <a:off x="0" y="0"/>
            <a:ext cx="9601200" cy="73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a:extLst>
              <a:ext uri="{FF2B5EF4-FFF2-40B4-BE49-F238E27FC236}">
                <a16:creationId xmlns:a16="http://schemas.microsoft.com/office/drawing/2014/main" id="{684E90A0-F3DB-8E4E-899D-F8EA5BD52FE8}"/>
              </a:ext>
            </a:extLst>
          </p:cNvPr>
          <p:cNvPicPr>
            <a:picLocks noChangeAspect="1"/>
          </p:cNvPicPr>
          <p:nvPr userDrawn="1"/>
        </p:nvPicPr>
        <p:blipFill>
          <a:blip r:embed="rId2"/>
          <a:stretch>
            <a:fillRect/>
          </a:stretch>
        </p:blipFill>
        <p:spPr>
          <a:xfrm>
            <a:off x="0" y="0"/>
            <a:ext cx="9601200" cy="7315200"/>
          </a:xfrm>
          <a:prstGeom prst="rect">
            <a:avLst/>
          </a:prstGeom>
        </p:spPr>
      </p:pic>
      <p:pic>
        <p:nvPicPr>
          <p:cNvPr id="11" name="Picture 10">
            <a:extLst>
              <a:ext uri="{FF2B5EF4-FFF2-40B4-BE49-F238E27FC236}">
                <a16:creationId xmlns:a16="http://schemas.microsoft.com/office/drawing/2014/main" id="{39894EEF-3339-0148-A019-BF0FBA7C73C1}"/>
              </a:ext>
            </a:extLst>
          </p:cNvPr>
          <p:cNvPicPr>
            <a:picLocks noChangeAspect="1"/>
          </p:cNvPicPr>
          <p:nvPr userDrawn="1"/>
        </p:nvPicPr>
        <p:blipFill>
          <a:blip r:embed="rId3"/>
          <a:stretch>
            <a:fillRect/>
          </a:stretch>
        </p:blipFill>
        <p:spPr>
          <a:xfrm>
            <a:off x="137951" y="6616545"/>
            <a:ext cx="2027853" cy="596460"/>
          </a:xfrm>
          <a:prstGeom prst="rect">
            <a:avLst/>
          </a:prstGeom>
        </p:spPr>
      </p:pic>
    </p:spTree>
    <p:extLst>
      <p:ext uri="{BB962C8B-B14F-4D97-AF65-F5344CB8AC3E}">
        <p14:creationId xmlns:p14="http://schemas.microsoft.com/office/powerpoint/2010/main" val="3536877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760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0364" y="859910"/>
            <a:ext cx="3157970" cy="671562"/>
          </a:xfrm>
        </p:spPr>
        <p:txBody>
          <a:bodyPr anchor="b"/>
          <a:lstStyle>
            <a:lvl1pPr algn="l">
              <a:defRPr sz="1882" b="1"/>
            </a:lvl1pPr>
          </a:lstStyle>
          <a:p>
            <a:r>
              <a:rPr lang="en-US"/>
              <a:t>Click to edit Master title style</a:t>
            </a:r>
          </a:p>
        </p:txBody>
      </p:sp>
      <p:sp>
        <p:nvSpPr>
          <p:cNvPr id="3" name="Content Placeholder 2"/>
          <p:cNvSpPr>
            <a:spLocks noGrp="1"/>
          </p:cNvSpPr>
          <p:nvPr>
            <p:ph idx="1"/>
          </p:nvPr>
        </p:nvSpPr>
        <p:spPr>
          <a:xfrm>
            <a:off x="3753500" y="291354"/>
            <a:ext cx="5367338" cy="6243917"/>
          </a:xfrm>
        </p:spPr>
        <p:txBody>
          <a:bodyPr/>
          <a:lstStyle>
            <a:lvl1pPr>
              <a:defRPr sz="3012"/>
            </a:lvl1pPr>
            <a:lvl2pPr>
              <a:defRPr sz="2635"/>
            </a:lvl2pPr>
            <a:lvl3pPr>
              <a:defRPr sz="2259"/>
            </a:lvl3pPr>
            <a:lvl4pPr>
              <a:buClr>
                <a:srgbClr val="407EC9"/>
              </a:buClr>
              <a:defRPr sz="1882"/>
            </a:lvl4pPr>
            <a:lvl5pPr>
              <a:buClr>
                <a:srgbClr val="407EC9"/>
              </a:buClr>
              <a:defRPr sz="1882"/>
            </a:lvl5pPr>
            <a:lvl6pPr>
              <a:defRPr sz="1882"/>
            </a:lvl6pPr>
            <a:lvl7pPr>
              <a:defRPr sz="1882"/>
            </a:lvl7pPr>
            <a:lvl8pPr>
              <a:defRPr sz="1882"/>
            </a:lvl8pPr>
            <a:lvl9pPr>
              <a:defRPr sz="188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80364" y="1531471"/>
            <a:ext cx="3157970" cy="5003800"/>
          </a:xfrm>
        </p:spPr>
        <p:txBody>
          <a:bodyPr/>
          <a:lstStyle>
            <a:lvl1pPr marL="0" indent="0">
              <a:buNone/>
              <a:defRPr sz="1318"/>
            </a:lvl1pPr>
            <a:lvl2pPr marL="430317" indent="0">
              <a:buNone/>
              <a:defRPr sz="1129"/>
            </a:lvl2pPr>
            <a:lvl3pPr marL="860633" indent="0">
              <a:buNone/>
              <a:defRPr sz="941"/>
            </a:lvl3pPr>
            <a:lvl4pPr marL="1290950" indent="0">
              <a:buNone/>
              <a:defRPr sz="847"/>
            </a:lvl4pPr>
            <a:lvl5pPr marL="1721267" indent="0">
              <a:buNone/>
              <a:defRPr sz="847"/>
            </a:lvl5pPr>
            <a:lvl6pPr marL="2151583" indent="0">
              <a:buNone/>
              <a:defRPr sz="847"/>
            </a:lvl6pPr>
            <a:lvl7pPr marL="2581900" indent="0">
              <a:buNone/>
              <a:defRPr sz="847"/>
            </a:lvl7pPr>
            <a:lvl8pPr marL="3012216" indent="0">
              <a:buNone/>
              <a:defRPr sz="847"/>
            </a:lvl8pPr>
            <a:lvl9pPr marL="3442533" indent="0">
              <a:buNone/>
              <a:defRPr sz="847"/>
            </a:lvl9pPr>
          </a:lstStyle>
          <a:p>
            <a:pPr lvl="0"/>
            <a:r>
              <a:rPr lang="en-US"/>
              <a:t>Click to edit Master text styles</a:t>
            </a:r>
          </a:p>
        </p:txBody>
      </p:sp>
    </p:spTree>
    <p:extLst>
      <p:ext uri="{BB962C8B-B14F-4D97-AF65-F5344CB8AC3E}">
        <p14:creationId xmlns:p14="http://schemas.microsoft.com/office/powerpoint/2010/main" val="499549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82054" y="5343527"/>
            <a:ext cx="5761326" cy="381932"/>
          </a:xfrm>
        </p:spPr>
        <p:txBody>
          <a:bodyPr anchor="b"/>
          <a:lstStyle>
            <a:lvl1pPr algn="l">
              <a:defRPr sz="1882" b="1"/>
            </a:lvl1pPr>
          </a:lstStyle>
          <a:p>
            <a:r>
              <a:rPr lang="en-US"/>
              <a:t>Click to edit Master title style</a:t>
            </a:r>
          </a:p>
        </p:txBody>
      </p:sp>
      <p:sp>
        <p:nvSpPr>
          <p:cNvPr id="3" name="Picture Placeholder 2"/>
          <p:cNvSpPr>
            <a:spLocks noGrp="1"/>
          </p:cNvSpPr>
          <p:nvPr>
            <p:ph type="pic" idx="1"/>
          </p:nvPr>
        </p:nvSpPr>
        <p:spPr>
          <a:xfrm>
            <a:off x="1882054" y="652930"/>
            <a:ext cx="5761326" cy="4389718"/>
          </a:xfrm>
        </p:spPr>
        <p:txBody>
          <a:bodyPr/>
          <a:lstStyle>
            <a:lvl1pPr marL="0" indent="0">
              <a:buNone/>
              <a:defRPr sz="3012"/>
            </a:lvl1pPr>
            <a:lvl2pPr marL="430317" indent="0">
              <a:buNone/>
              <a:defRPr sz="2635"/>
            </a:lvl2pPr>
            <a:lvl3pPr marL="860633" indent="0">
              <a:buNone/>
              <a:defRPr sz="2259"/>
            </a:lvl3pPr>
            <a:lvl4pPr marL="1290950" indent="0">
              <a:buNone/>
              <a:defRPr sz="1882"/>
            </a:lvl4pPr>
            <a:lvl5pPr marL="1721267" indent="0">
              <a:buNone/>
              <a:defRPr sz="1882"/>
            </a:lvl5pPr>
            <a:lvl6pPr marL="2151583" indent="0">
              <a:buNone/>
              <a:defRPr sz="1882"/>
            </a:lvl6pPr>
            <a:lvl7pPr marL="2581900" indent="0">
              <a:buNone/>
              <a:defRPr sz="1882"/>
            </a:lvl7pPr>
            <a:lvl8pPr marL="3012216" indent="0">
              <a:buNone/>
              <a:defRPr sz="1882"/>
            </a:lvl8pPr>
            <a:lvl9pPr marL="3442533" indent="0">
              <a:buNone/>
              <a:defRPr sz="1882"/>
            </a:lvl9pPr>
          </a:lstStyle>
          <a:p>
            <a:pPr lvl="0"/>
            <a:endParaRPr lang="en-US" noProof="0"/>
          </a:p>
        </p:txBody>
      </p:sp>
      <p:sp>
        <p:nvSpPr>
          <p:cNvPr id="4" name="Text Placeholder 3"/>
          <p:cNvSpPr>
            <a:spLocks noGrp="1"/>
          </p:cNvSpPr>
          <p:nvPr>
            <p:ph type="body" sz="half" idx="2"/>
          </p:nvPr>
        </p:nvSpPr>
        <p:spPr>
          <a:xfrm>
            <a:off x="1882054" y="5725459"/>
            <a:ext cx="5761326" cy="857624"/>
          </a:xfrm>
        </p:spPr>
        <p:txBody>
          <a:bodyPr/>
          <a:lstStyle>
            <a:lvl1pPr marL="0" indent="0">
              <a:buNone/>
              <a:defRPr sz="1318"/>
            </a:lvl1pPr>
            <a:lvl2pPr marL="430317" indent="0">
              <a:buNone/>
              <a:defRPr sz="1129"/>
            </a:lvl2pPr>
            <a:lvl3pPr marL="860633" indent="0">
              <a:buNone/>
              <a:defRPr sz="941"/>
            </a:lvl3pPr>
            <a:lvl4pPr marL="1290950" indent="0">
              <a:buNone/>
              <a:defRPr sz="847"/>
            </a:lvl4pPr>
            <a:lvl5pPr marL="1721267" indent="0">
              <a:buNone/>
              <a:defRPr sz="847"/>
            </a:lvl5pPr>
            <a:lvl6pPr marL="2151583" indent="0">
              <a:buNone/>
              <a:defRPr sz="847"/>
            </a:lvl6pPr>
            <a:lvl7pPr marL="2581900" indent="0">
              <a:buNone/>
              <a:defRPr sz="847"/>
            </a:lvl7pPr>
            <a:lvl8pPr marL="3012216" indent="0">
              <a:buNone/>
              <a:defRPr sz="847"/>
            </a:lvl8pPr>
            <a:lvl9pPr marL="3442533" indent="0">
              <a:buNone/>
              <a:defRPr sz="847"/>
            </a:lvl9pPr>
          </a:lstStyle>
          <a:p>
            <a:pPr lvl="0"/>
            <a:r>
              <a:rPr lang="en-US"/>
              <a:t>Click to edit Master text styles</a:t>
            </a:r>
          </a:p>
        </p:txBody>
      </p:sp>
    </p:spTree>
    <p:extLst>
      <p:ext uri="{BB962C8B-B14F-4D97-AF65-F5344CB8AC3E}">
        <p14:creationId xmlns:p14="http://schemas.microsoft.com/office/powerpoint/2010/main" val="1825035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329960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0854" y="548342"/>
            <a:ext cx="590097" cy="590475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54628" y="548342"/>
            <a:ext cx="5064269" cy="5904753"/>
          </a:xfrm>
        </p:spPr>
        <p:txBody>
          <a:bodyPr vert="eaVert"/>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7029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4627" y="548342"/>
            <a:ext cx="6946323" cy="497796"/>
          </a:xfrm>
        </p:spPr>
        <p:txBody>
          <a:bodyPr/>
          <a:lstStyle/>
          <a:p>
            <a:r>
              <a:rPr lang="en-US"/>
              <a:t>Click to edit Master title style</a:t>
            </a:r>
          </a:p>
        </p:txBody>
      </p:sp>
      <p:sp>
        <p:nvSpPr>
          <p:cNvPr id="3" name="Text Placeholder 2"/>
          <p:cNvSpPr>
            <a:spLocks noGrp="1"/>
          </p:cNvSpPr>
          <p:nvPr>
            <p:ph type="body" sz="half" idx="1"/>
          </p:nvPr>
        </p:nvSpPr>
        <p:spPr>
          <a:xfrm>
            <a:off x="654627" y="1625600"/>
            <a:ext cx="3370118" cy="4827495"/>
          </a:xfrm>
        </p:spPr>
        <p:txBody>
          <a:bodyPr/>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70218" y="1625600"/>
            <a:ext cx="3371634" cy="4827495"/>
          </a:xfrm>
        </p:spPr>
        <p:txBody>
          <a:bodyPr/>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7068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54627" y="548342"/>
            <a:ext cx="6946323" cy="497796"/>
          </a:xfrm>
        </p:spPr>
        <p:txBody>
          <a:bodyPr/>
          <a:lstStyle/>
          <a:p>
            <a:r>
              <a:rPr lang="en-US"/>
              <a:t>Click to edit Master title style</a:t>
            </a:r>
          </a:p>
        </p:txBody>
      </p:sp>
      <p:sp>
        <p:nvSpPr>
          <p:cNvPr id="3" name="Content Placeholder 2"/>
          <p:cNvSpPr>
            <a:spLocks noGrp="1"/>
          </p:cNvSpPr>
          <p:nvPr>
            <p:ph sz="quarter" idx="1"/>
          </p:nvPr>
        </p:nvSpPr>
        <p:spPr>
          <a:xfrm>
            <a:off x="654627" y="1625600"/>
            <a:ext cx="3370118" cy="2341283"/>
          </a:xfrm>
        </p:spPr>
        <p:txBody>
          <a:bodyPr/>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170218" y="1625600"/>
            <a:ext cx="3371634" cy="2341283"/>
          </a:xfrm>
        </p:spPr>
        <p:txBody>
          <a:bodyPr/>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54627" y="4110318"/>
            <a:ext cx="3370118" cy="2342776"/>
          </a:xfrm>
        </p:spPr>
        <p:txBody>
          <a:bodyPr/>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170218" y="4110318"/>
            <a:ext cx="3371634" cy="2342776"/>
          </a:xfrm>
        </p:spPr>
        <p:txBody>
          <a:bodyPr/>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8715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54627" y="548342"/>
            <a:ext cx="6946323" cy="497796"/>
          </a:xfrm>
        </p:spPr>
        <p:txBody>
          <a:bodyPr/>
          <a:lstStyle/>
          <a:p>
            <a:r>
              <a:rPr lang="en-US"/>
              <a:t>Click to edit Master title style</a:t>
            </a:r>
          </a:p>
        </p:txBody>
      </p:sp>
      <p:sp>
        <p:nvSpPr>
          <p:cNvPr id="3" name="Text Placeholder 2"/>
          <p:cNvSpPr>
            <a:spLocks noGrp="1"/>
          </p:cNvSpPr>
          <p:nvPr>
            <p:ph type="body" sz="half" idx="1"/>
          </p:nvPr>
        </p:nvSpPr>
        <p:spPr>
          <a:xfrm>
            <a:off x="654627" y="1625600"/>
            <a:ext cx="3370118" cy="4827495"/>
          </a:xfrm>
        </p:spPr>
        <p:txBody>
          <a:bodyPr/>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170218" y="1625600"/>
            <a:ext cx="3371634" cy="2341283"/>
          </a:xfrm>
        </p:spPr>
        <p:txBody>
          <a:bodyPr/>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170218" y="4110318"/>
            <a:ext cx="3371634" cy="2342776"/>
          </a:xfrm>
        </p:spPr>
        <p:txBody>
          <a:bodyPr/>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985138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4627" y="548342"/>
            <a:ext cx="6946323" cy="5904753"/>
          </a:xfrm>
        </p:spPr>
        <p:txBody>
          <a:bodyPr/>
          <a:lstStyle>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61877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A720-C0C4-498D-9C0B-ED10E70B687A}"/>
              </a:ext>
            </a:extLst>
          </p:cNvPr>
          <p:cNvSpPr>
            <a:spLocks noGrp="1"/>
          </p:cNvSpPr>
          <p:nvPr>
            <p:ph type="ctrTitle"/>
          </p:nvPr>
        </p:nvSpPr>
        <p:spPr>
          <a:xfrm>
            <a:off x="1200150" y="1197187"/>
            <a:ext cx="7200900" cy="2546773"/>
          </a:xfrm>
        </p:spPr>
        <p:txBody>
          <a:bodyPr anchor="b"/>
          <a:lstStyle>
            <a:lvl1pPr algn="ctr">
              <a:defRPr sz="4725"/>
            </a:lvl1pPr>
          </a:lstStyle>
          <a:p>
            <a:r>
              <a:rPr lang="en-US"/>
              <a:t>Click to edit Master title style</a:t>
            </a:r>
          </a:p>
        </p:txBody>
      </p:sp>
      <p:sp>
        <p:nvSpPr>
          <p:cNvPr id="3" name="Subtitle 2">
            <a:extLst>
              <a:ext uri="{FF2B5EF4-FFF2-40B4-BE49-F238E27FC236}">
                <a16:creationId xmlns:a16="http://schemas.microsoft.com/office/drawing/2014/main" id="{4DB708BF-BEF0-4023-BF9D-C56640C75005}"/>
              </a:ext>
            </a:extLst>
          </p:cNvPr>
          <p:cNvSpPr>
            <a:spLocks noGrp="1"/>
          </p:cNvSpPr>
          <p:nvPr>
            <p:ph type="subTitle" idx="1"/>
          </p:nvPr>
        </p:nvSpPr>
        <p:spPr>
          <a:xfrm>
            <a:off x="1200150" y="3842174"/>
            <a:ext cx="7200900" cy="1766146"/>
          </a:xfrm>
        </p:spPr>
        <p:txBody>
          <a:bodyPr/>
          <a:lstStyle>
            <a:lvl1pPr marL="0" indent="0" algn="ctr">
              <a:buNone/>
              <a:defRPr sz="1890"/>
            </a:lvl1pPr>
            <a:lvl2pPr marL="360045" indent="0" algn="ctr">
              <a:buNone/>
              <a:defRPr sz="1575"/>
            </a:lvl2pPr>
            <a:lvl3pPr marL="720090" indent="0" algn="ctr">
              <a:buNone/>
              <a:defRPr sz="1418"/>
            </a:lvl3pPr>
            <a:lvl4pPr marL="1080135" indent="0" algn="ctr">
              <a:buNone/>
              <a:defRPr sz="1260"/>
            </a:lvl4pPr>
            <a:lvl5pPr marL="1440180" indent="0" algn="ctr">
              <a:buNone/>
              <a:defRPr sz="1260"/>
            </a:lvl5pPr>
            <a:lvl6pPr marL="1800225" indent="0" algn="ctr">
              <a:buNone/>
              <a:defRPr sz="1260"/>
            </a:lvl6pPr>
            <a:lvl7pPr marL="2160270" indent="0" algn="ctr">
              <a:buNone/>
              <a:defRPr sz="1260"/>
            </a:lvl7pPr>
            <a:lvl8pPr marL="2520315" indent="0" algn="ctr">
              <a:buNone/>
              <a:defRPr sz="1260"/>
            </a:lvl8pPr>
            <a:lvl9pPr marL="2880360" indent="0" algn="ctr">
              <a:buNone/>
              <a:defRPr sz="1260"/>
            </a:lvl9pPr>
          </a:lstStyle>
          <a:p>
            <a:r>
              <a:rPr lang="en-US"/>
              <a:t>Click to edit Master subtitle style</a:t>
            </a:r>
          </a:p>
        </p:txBody>
      </p:sp>
      <p:sp>
        <p:nvSpPr>
          <p:cNvPr id="4" name="Date Placeholder 3">
            <a:extLst>
              <a:ext uri="{FF2B5EF4-FFF2-40B4-BE49-F238E27FC236}">
                <a16:creationId xmlns:a16="http://schemas.microsoft.com/office/drawing/2014/main" id="{A9DA20B8-64CC-46FC-8F5F-E94F4A56D820}"/>
              </a:ext>
            </a:extLst>
          </p:cNvPr>
          <p:cNvSpPr>
            <a:spLocks noGrp="1"/>
          </p:cNvSpPr>
          <p:nvPr>
            <p:ph type="dt" sz="half" idx="10"/>
          </p:nvPr>
        </p:nvSpPr>
        <p:spPr/>
        <p:txBody>
          <a:bodyPr/>
          <a:lstStyle/>
          <a:p>
            <a:fld id="{24D7533A-0C28-455E-90DA-2FD19CE091AE}" type="datetimeFigureOut">
              <a:rPr lang="en-US" smtClean="0"/>
              <a:t>12/2/2022</a:t>
            </a:fld>
            <a:endParaRPr lang="en-US"/>
          </a:p>
        </p:txBody>
      </p:sp>
      <p:sp>
        <p:nvSpPr>
          <p:cNvPr id="5" name="Footer Placeholder 4">
            <a:extLst>
              <a:ext uri="{FF2B5EF4-FFF2-40B4-BE49-F238E27FC236}">
                <a16:creationId xmlns:a16="http://schemas.microsoft.com/office/drawing/2014/main" id="{6147CBA5-022E-4A12-A299-B6E990D5AD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B8B14D-8FBE-4CAE-A01D-002B392233B5}"/>
              </a:ext>
            </a:extLst>
          </p:cNvPr>
          <p:cNvSpPr>
            <a:spLocks noGrp="1"/>
          </p:cNvSpPr>
          <p:nvPr>
            <p:ph type="sldNum" sz="quarter" idx="12"/>
          </p:nvPr>
        </p:nvSpPr>
        <p:spPr/>
        <p:txBody>
          <a:bodyPr/>
          <a:lstStyle/>
          <a:p>
            <a:fld id="{5EB823ED-F882-4198-8C4C-0AD6987CF2B5}" type="slidenum">
              <a:rPr lang="en-US" smtClean="0"/>
              <a:t>‹#›</a:t>
            </a:fld>
            <a:endParaRPr lang="en-US"/>
          </a:p>
        </p:txBody>
      </p:sp>
    </p:spTree>
    <p:extLst>
      <p:ext uri="{BB962C8B-B14F-4D97-AF65-F5344CB8AC3E}">
        <p14:creationId xmlns:p14="http://schemas.microsoft.com/office/powerpoint/2010/main" val="3322303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ransiti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92EDB-93DF-274E-9A3A-67C9A87BA8DB}"/>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2E942DCF-D702-FA40-9414-18189ED58647}"/>
              </a:ext>
            </a:extLst>
          </p:cNvPr>
          <p:cNvSpPr/>
          <p:nvPr userDrawn="1"/>
        </p:nvSpPr>
        <p:spPr>
          <a:xfrm>
            <a:off x="0" y="0"/>
            <a:ext cx="9601200" cy="731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a:extLst>
              <a:ext uri="{FF2B5EF4-FFF2-40B4-BE49-F238E27FC236}">
                <a16:creationId xmlns:a16="http://schemas.microsoft.com/office/drawing/2014/main" id="{684E90A0-F3DB-8E4E-899D-F8EA5BD52FE8}"/>
              </a:ext>
            </a:extLst>
          </p:cNvPr>
          <p:cNvPicPr>
            <a:picLocks noChangeAspect="1"/>
          </p:cNvPicPr>
          <p:nvPr userDrawn="1"/>
        </p:nvPicPr>
        <p:blipFill>
          <a:blip r:embed="rId2"/>
          <a:stretch>
            <a:fillRect/>
          </a:stretch>
        </p:blipFill>
        <p:spPr>
          <a:xfrm>
            <a:off x="0" y="0"/>
            <a:ext cx="9601200" cy="7315200"/>
          </a:xfrm>
          <a:prstGeom prst="rect">
            <a:avLst/>
          </a:prstGeom>
        </p:spPr>
      </p:pic>
      <p:sp>
        <p:nvSpPr>
          <p:cNvPr id="6" name="Rectangle 5">
            <a:extLst>
              <a:ext uri="{FF2B5EF4-FFF2-40B4-BE49-F238E27FC236}">
                <a16:creationId xmlns:a16="http://schemas.microsoft.com/office/drawing/2014/main" id="{868C6BD2-EF44-6B4B-8820-B220B0E1F092}"/>
              </a:ext>
            </a:extLst>
          </p:cNvPr>
          <p:cNvSpPr/>
          <p:nvPr userDrawn="1"/>
        </p:nvSpPr>
        <p:spPr>
          <a:xfrm>
            <a:off x="480060" y="487680"/>
            <a:ext cx="8641080" cy="6339840"/>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1050"/>
          </a:p>
        </p:txBody>
      </p:sp>
      <p:pic>
        <p:nvPicPr>
          <p:cNvPr id="11" name="Picture 10">
            <a:extLst>
              <a:ext uri="{FF2B5EF4-FFF2-40B4-BE49-F238E27FC236}">
                <a16:creationId xmlns:a16="http://schemas.microsoft.com/office/drawing/2014/main" id="{39894EEF-3339-0148-A019-BF0FBA7C73C1}"/>
              </a:ext>
            </a:extLst>
          </p:cNvPr>
          <p:cNvPicPr>
            <a:picLocks noChangeAspect="1"/>
          </p:cNvPicPr>
          <p:nvPr userDrawn="1"/>
        </p:nvPicPr>
        <p:blipFill>
          <a:blip r:embed="rId3"/>
          <a:stretch>
            <a:fillRect/>
          </a:stretch>
        </p:blipFill>
        <p:spPr>
          <a:xfrm>
            <a:off x="3786674" y="5982088"/>
            <a:ext cx="2027853" cy="596460"/>
          </a:xfrm>
          <a:prstGeom prst="rect">
            <a:avLst/>
          </a:prstGeom>
        </p:spPr>
      </p:pic>
    </p:spTree>
    <p:extLst>
      <p:ext uri="{BB962C8B-B14F-4D97-AF65-F5344CB8AC3E}">
        <p14:creationId xmlns:p14="http://schemas.microsoft.com/office/powerpoint/2010/main" val="2990726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A978E-6E4B-47F4-95B5-41E1B4D53E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10651-8DF5-46BB-A751-4D8D4356DB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684E53-DF7C-4BA5-A485-C4CDE34F4563}"/>
              </a:ext>
            </a:extLst>
          </p:cNvPr>
          <p:cNvSpPr>
            <a:spLocks noGrp="1"/>
          </p:cNvSpPr>
          <p:nvPr>
            <p:ph type="dt" sz="half" idx="10"/>
          </p:nvPr>
        </p:nvSpPr>
        <p:spPr/>
        <p:txBody>
          <a:bodyPr/>
          <a:lstStyle/>
          <a:p>
            <a:fld id="{24D7533A-0C28-455E-90DA-2FD19CE091AE}" type="datetimeFigureOut">
              <a:rPr lang="en-US" smtClean="0"/>
              <a:t>12/2/2022</a:t>
            </a:fld>
            <a:endParaRPr lang="en-US"/>
          </a:p>
        </p:txBody>
      </p:sp>
      <p:sp>
        <p:nvSpPr>
          <p:cNvPr id="5" name="Footer Placeholder 4">
            <a:extLst>
              <a:ext uri="{FF2B5EF4-FFF2-40B4-BE49-F238E27FC236}">
                <a16:creationId xmlns:a16="http://schemas.microsoft.com/office/drawing/2014/main" id="{A7C73F11-57F0-4D9A-A61C-E3980DE97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74BDCE-1AE3-4BAB-9092-67E836D14649}"/>
              </a:ext>
            </a:extLst>
          </p:cNvPr>
          <p:cNvSpPr>
            <a:spLocks noGrp="1"/>
          </p:cNvSpPr>
          <p:nvPr>
            <p:ph type="sldNum" sz="quarter" idx="12"/>
          </p:nvPr>
        </p:nvSpPr>
        <p:spPr/>
        <p:txBody>
          <a:bodyPr/>
          <a:lstStyle/>
          <a:p>
            <a:fld id="{5EB823ED-F882-4198-8C4C-0AD6987CF2B5}" type="slidenum">
              <a:rPr lang="en-US" smtClean="0"/>
              <a:t>‹#›</a:t>
            </a:fld>
            <a:endParaRPr lang="en-US"/>
          </a:p>
        </p:txBody>
      </p:sp>
    </p:spTree>
    <p:extLst>
      <p:ext uri="{BB962C8B-B14F-4D97-AF65-F5344CB8AC3E}">
        <p14:creationId xmlns:p14="http://schemas.microsoft.com/office/powerpoint/2010/main" val="2928813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72316-F135-402B-8BB0-234CD60CAFC4}"/>
              </a:ext>
            </a:extLst>
          </p:cNvPr>
          <p:cNvSpPr>
            <a:spLocks noGrp="1"/>
          </p:cNvSpPr>
          <p:nvPr>
            <p:ph type="title"/>
          </p:nvPr>
        </p:nvSpPr>
        <p:spPr>
          <a:xfrm>
            <a:off x="655082" y="1823721"/>
            <a:ext cx="8281035" cy="3042919"/>
          </a:xfrm>
        </p:spPr>
        <p:txBody>
          <a:bodyPr anchor="b"/>
          <a:lstStyle>
            <a:lvl1pPr>
              <a:defRPr sz="4725"/>
            </a:lvl1pPr>
          </a:lstStyle>
          <a:p>
            <a:r>
              <a:rPr lang="en-US"/>
              <a:t>Click to edit Master title style</a:t>
            </a:r>
          </a:p>
        </p:txBody>
      </p:sp>
      <p:sp>
        <p:nvSpPr>
          <p:cNvPr id="3" name="Text Placeholder 2">
            <a:extLst>
              <a:ext uri="{FF2B5EF4-FFF2-40B4-BE49-F238E27FC236}">
                <a16:creationId xmlns:a16="http://schemas.microsoft.com/office/drawing/2014/main" id="{D1908069-32EF-45EE-98BD-7FA5A7B9F626}"/>
              </a:ext>
            </a:extLst>
          </p:cNvPr>
          <p:cNvSpPr>
            <a:spLocks noGrp="1"/>
          </p:cNvSpPr>
          <p:nvPr>
            <p:ph type="body" idx="1"/>
          </p:nvPr>
        </p:nvSpPr>
        <p:spPr>
          <a:xfrm>
            <a:off x="655082" y="4895428"/>
            <a:ext cx="8281035" cy="1600199"/>
          </a:xfrm>
        </p:spPr>
        <p:txBody>
          <a:bodyPr/>
          <a:lstStyle>
            <a:lvl1pPr marL="0" indent="0">
              <a:buNone/>
              <a:defRPr sz="1890">
                <a:solidFill>
                  <a:schemeClr val="tx1">
                    <a:tint val="75000"/>
                  </a:schemeClr>
                </a:solidFill>
              </a:defRPr>
            </a:lvl1pPr>
            <a:lvl2pPr marL="360045" indent="0">
              <a:buNone/>
              <a:defRPr sz="1575">
                <a:solidFill>
                  <a:schemeClr val="tx1">
                    <a:tint val="75000"/>
                  </a:schemeClr>
                </a:solidFill>
              </a:defRPr>
            </a:lvl2pPr>
            <a:lvl3pPr marL="720090" indent="0">
              <a:buNone/>
              <a:defRPr sz="1418">
                <a:solidFill>
                  <a:schemeClr val="tx1">
                    <a:tint val="75000"/>
                  </a:schemeClr>
                </a:solidFill>
              </a:defRPr>
            </a:lvl3pPr>
            <a:lvl4pPr marL="1080135" indent="0">
              <a:buNone/>
              <a:defRPr sz="1260">
                <a:solidFill>
                  <a:schemeClr val="tx1">
                    <a:tint val="75000"/>
                  </a:schemeClr>
                </a:solidFill>
              </a:defRPr>
            </a:lvl4pPr>
            <a:lvl5pPr marL="1440180" indent="0">
              <a:buNone/>
              <a:defRPr sz="1260">
                <a:solidFill>
                  <a:schemeClr val="tx1">
                    <a:tint val="75000"/>
                  </a:schemeClr>
                </a:solidFill>
              </a:defRPr>
            </a:lvl5pPr>
            <a:lvl6pPr marL="1800225" indent="0">
              <a:buNone/>
              <a:defRPr sz="1260">
                <a:solidFill>
                  <a:schemeClr val="tx1">
                    <a:tint val="75000"/>
                  </a:schemeClr>
                </a:solidFill>
              </a:defRPr>
            </a:lvl6pPr>
            <a:lvl7pPr marL="2160270" indent="0">
              <a:buNone/>
              <a:defRPr sz="1260">
                <a:solidFill>
                  <a:schemeClr val="tx1">
                    <a:tint val="75000"/>
                  </a:schemeClr>
                </a:solidFill>
              </a:defRPr>
            </a:lvl7pPr>
            <a:lvl8pPr marL="2520315" indent="0">
              <a:buNone/>
              <a:defRPr sz="1260">
                <a:solidFill>
                  <a:schemeClr val="tx1">
                    <a:tint val="75000"/>
                  </a:schemeClr>
                </a:solidFill>
              </a:defRPr>
            </a:lvl8pPr>
            <a:lvl9pPr marL="2880360" indent="0">
              <a:buNone/>
              <a:defRPr sz="126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2476C6-3102-4C9C-B38B-3B2002449F1D}"/>
              </a:ext>
            </a:extLst>
          </p:cNvPr>
          <p:cNvSpPr>
            <a:spLocks noGrp="1"/>
          </p:cNvSpPr>
          <p:nvPr>
            <p:ph type="dt" sz="half" idx="10"/>
          </p:nvPr>
        </p:nvSpPr>
        <p:spPr/>
        <p:txBody>
          <a:bodyPr/>
          <a:lstStyle/>
          <a:p>
            <a:fld id="{24D7533A-0C28-455E-90DA-2FD19CE091AE}" type="datetimeFigureOut">
              <a:rPr lang="en-US" smtClean="0"/>
              <a:t>12/2/2022</a:t>
            </a:fld>
            <a:endParaRPr lang="en-US"/>
          </a:p>
        </p:txBody>
      </p:sp>
      <p:sp>
        <p:nvSpPr>
          <p:cNvPr id="5" name="Footer Placeholder 4">
            <a:extLst>
              <a:ext uri="{FF2B5EF4-FFF2-40B4-BE49-F238E27FC236}">
                <a16:creationId xmlns:a16="http://schemas.microsoft.com/office/drawing/2014/main" id="{543B7259-AA35-434E-B88A-9C5DF0097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74D1A-C43B-4874-862C-B8FDBB1811A2}"/>
              </a:ext>
            </a:extLst>
          </p:cNvPr>
          <p:cNvSpPr>
            <a:spLocks noGrp="1"/>
          </p:cNvSpPr>
          <p:nvPr>
            <p:ph type="sldNum" sz="quarter" idx="12"/>
          </p:nvPr>
        </p:nvSpPr>
        <p:spPr/>
        <p:txBody>
          <a:bodyPr/>
          <a:lstStyle/>
          <a:p>
            <a:fld id="{5EB823ED-F882-4198-8C4C-0AD6987CF2B5}" type="slidenum">
              <a:rPr lang="en-US" smtClean="0"/>
              <a:t>‹#›</a:t>
            </a:fld>
            <a:endParaRPr lang="en-US"/>
          </a:p>
        </p:txBody>
      </p:sp>
    </p:spTree>
    <p:extLst>
      <p:ext uri="{BB962C8B-B14F-4D97-AF65-F5344CB8AC3E}">
        <p14:creationId xmlns:p14="http://schemas.microsoft.com/office/powerpoint/2010/main" val="230377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513B-8A9E-4759-94E5-5423383AD5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7947F4-D3F9-42B6-814B-3F4AB88F0B4D}"/>
              </a:ext>
            </a:extLst>
          </p:cNvPr>
          <p:cNvSpPr>
            <a:spLocks noGrp="1"/>
          </p:cNvSpPr>
          <p:nvPr>
            <p:ph sz="half" idx="1"/>
          </p:nvPr>
        </p:nvSpPr>
        <p:spPr>
          <a:xfrm>
            <a:off x="660083" y="1947333"/>
            <a:ext cx="408051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0D70B4-4DDD-4C5D-9957-CC5EE58521B1}"/>
              </a:ext>
            </a:extLst>
          </p:cNvPr>
          <p:cNvSpPr>
            <a:spLocks noGrp="1"/>
          </p:cNvSpPr>
          <p:nvPr>
            <p:ph sz="half" idx="2"/>
          </p:nvPr>
        </p:nvSpPr>
        <p:spPr>
          <a:xfrm>
            <a:off x="4860608" y="1947333"/>
            <a:ext cx="408051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D1EBEAD-3CD5-4C39-A411-DF1DD9DF0481}"/>
              </a:ext>
            </a:extLst>
          </p:cNvPr>
          <p:cNvSpPr>
            <a:spLocks noGrp="1"/>
          </p:cNvSpPr>
          <p:nvPr>
            <p:ph type="dt" sz="half" idx="10"/>
          </p:nvPr>
        </p:nvSpPr>
        <p:spPr/>
        <p:txBody>
          <a:bodyPr/>
          <a:lstStyle/>
          <a:p>
            <a:fld id="{24D7533A-0C28-455E-90DA-2FD19CE091AE}" type="datetimeFigureOut">
              <a:rPr lang="en-US" smtClean="0"/>
              <a:t>12/2/2022</a:t>
            </a:fld>
            <a:endParaRPr lang="en-US"/>
          </a:p>
        </p:txBody>
      </p:sp>
      <p:sp>
        <p:nvSpPr>
          <p:cNvPr id="6" name="Footer Placeholder 5">
            <a:extLst>
              <a:ext uri="{FF2B5EF4-FFF2-40B4-BE49-F238E27FC236}">
                <a16:creationId xmlns:a16="http://schemas.microsoft.com/office/drawing/2014/main" id="{D021F11B-0495-4429-B4E2-974CC219E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AECC7-4882-4C05-9465-83F62B37C4E8}"/>
              </a:ext>
            </a:extLst>
          </p:cNvPr>
          <p:cNvSpPr>
            <a:spLocks noGrp="1"/>
          </p:cNvSpPr>
          <p:nvPr>
            <p:ph type="sldNum" sz="quarter" idx="12"/>
          </p:nvPr>
        </p:nvSpPr>
        <p:spPr/>
        <p:txBody>
          <a:bodyPr/>
          <a:lstStyle/>
          <a:p>
            <a:fld id="{5EB823ED-F882-4198-8C4C-0AD6987CF2B5}" type="slidenum">
              <a:rPr lang="en-US" smtClean="0"/>
              <a:t>‹#›</a:t>
            </a:fld>
            <a:endParaRPr lang="en-US"/>
          </a:p>
        </p:txBody>
      </p:sp>
    </p:spTree>
    <p:extLst>
      <p:ext uri="{BB962C8B-B14F-4D97-AF65-F5344CB8AC3E}">
        <p14:creationId xmlns:p14="http://schemas.microsoft.com/office/powerpoint/2010/main" val="26259751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3E69B-1927-4B5B-AE94-9F51E5362D88}"/>
              </a:ext>
            </a:extLst>
          </p:cNvPr>
          <p:cNvSpPr>
            <a:spLocks noGrp="1"/>
          </p:cNvSpPr>
          <p:nvPr>
            <p:ph type="title"/>
          </p:nvPr>
        </p:nvSpPr>
        <p:spPr>
          <a:xfrm>
            <a:off x="661333" y="389467"/>
            <a:ext cx="8281035" cy="1413934"/>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69F57-D986-4F1B-9DFC-83F471E1C2F2}"/>
              </a:ext>
            </a:extLst>
          </p:cNvPr>
          <p:cNvSpPr>
            <a:spLocks noGrp="1"/>
          </p:cNvSpPr>
          <p:nvPr>
            <p:ph type="body" idx="1"/>
          </p:nvPr>
        </p:nvSpPr>
        <p:spPr>
          <a:xfrm>
            <a:off x="661334" y="1793241"/>
            <a:ext cx="4061757" cy="878839"/>
          </a:xfrm>
        </p:spPr>
        <p:txBody>
          <a:bodyPr anchor="b"/>
          <a:lstStyle>
            <a:lvl1pPr marL="0" indent="0">
              <a:buNone/>
              <a:defRPr sz="1890" b="1"/>
            </a:lvl1pPr>
            <a:lvl2pPr marL="360045" indent="0">
              <a:buNone/>
              <a:defRPr sz="1575" b="1"/>
            </a:lvl2pPr>
            <a:lvl3pPr marL="720090" indent="0">
              <a:buNone/>
              <a:defRPr sz="1418" b="1"/>
            </a:lvl3pPr>
            <a:lvl4pPr marL="1080135" indent="0">
              <a:buNone/>
              <a:defRPr sz="1260" b="1"/>
            </a:lvl4pPr>
            <a:lvl5pPr marL="1440180" indent="0">
              <a:buNone/>
              <a:defRPr sz="1260" b="1"/>
            </a:lvl5pPr>
            <a:lvl6pPr marL="1800225" indent="0">
              <a:buNone/>
              <a:defRPr sz="1260" b="1"/>
            </a:lvl6pPr>
            <a:lvl7pPr marL="2160270" indent="0">
              <a:buNone/>
              <a:defRPr sz="1260" b="1"/>
            </a:lvl7pPr>
            <a:lvl8pPr marL="2520315" indent="0">
              <a:buNone/>
              <a:defRPr sz="1260" b="1"/>
            </a:lvl8pPr>
            <a:lvl9pPr marL="2880360" indent="0">
              <a:buNone/>
              <a:defRPr sz="1260" b="1"/>
            </a:lvl9pPr>
          </a:lstStyle>
          <a:p>
            <a:pPr lvl="0"/>
            <a:r>
              <a:rPr lang="en-US"/>
              <a:t>Click to edit Master text styles</a:t>
            </a:r>
          </a:p>
        </p:txBody>
      </p:sp>
      <p:sp>
        <p:nvSpPr>
          <p:cNvPr id="4" name="Content Placeholder 3">
            <a:extLst>
              <a:ext uri="{FF2B5EF4-FFF2-40B4-BE49-F238E27FC236}">
                <a16:creationId xmlns:a16="http://schemas.microsoft.com/office/drawing/2014/main" id="{5C63F2D9-E853-48C7-AE26-47198136E829}"/>
              </a:ext>
            </a:extLst>
          </p:cNvPr>
          <p:cNvSpPr>
            <a:spLocks noGrp="1"/>
          </p:cNvSpPr>
          <p:nvPr>
            <p:ph sz="half" idx="2"/>
          </p:nvPr>
        </p:nvSpPr>
        <p:spPr>
          <a:xfrm>
            <a:off x="661334" y="2672080"/>
            <a:ext cx="4061757"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6ED0D3-D78C-44BC-A4B5-816CC5637820}"/>
              </a:ext>
            </a:extLst>
          </p:cNvPr>
          <p:cNvSpPr>
            <a:spLocks noGrp="1"/>
          </p:cNvSpPr>
          <p:nvPr>
            <p:ph type="body" sz="quarter" idx="3"/>
          </p:nvPr>
        </p:nvSpPr>
        <p:spPr>
          <a:xfrm>
            <a:off x="4860607" y="1793241"/>
            <a:ext cx="4081761" cy="878839"/>
          </a:xfrm>
        </p:spPr>
        <p:txBody>
          <a:bodyPr anchor="b"/>
          <a:lstStyle>
            <a:lvl1pPr marL="0" indent="0">
              <a:buNone/>
              <a:defRPr sz="1890" b="1"/>
            </a:lvl1pPr>
            <a:lvl2pPr marL="360045" indent="0">
              <a:buNone/>
              <a:defRPr sz="1575" b="1"/>
            </a:lvl2pPr>
            <a:lvl3pPr marL="720090" indent="0">
              <a:buNone/>
              <a:defRPr sz="1418" b="1"/>
            </a:lvl3pPr>
            <a:lvl4pPr marL="1080135" indent="0">
              <a:buNone/>
              <a:defRPr sz="1260" b="1"/>
            </a:lvl4pPr>
            <a:lvl5pPr marL="1440180" indent="0">
              <a:buNone/>
              <a:defRPr sz="1260" b="1"/>
            </a:lvl5pPr>
            <a:lvl6pPr marL="1800225" indent="0">
              <a:buNone/>
              <a:defRPr sz="1260" b="1"/>
            </a:lvl6pPr>
            <a:lvl7pPr marL="2160270" indent="0">
              <a:buNone/>
              <a:defRPr sz="1260" b="1"/>
            </a:lvl7pPr>
            <a:lvl8pPr marL="2520315" indent="0">
              <a:buNone/>
              <a:defRPr sz="1260" b="1"/>
            </a:lvl8pPr>
            <a:lvl9pPr marL="2880360" indent="0">
              <a:buNone/>
              <a:defRPr sz="1260" b="1"/>
            </a:lvl9pPr>
          </a:lstStyle>
          <a:p>
            <a:pPr lvl="0"/>
            <a:r>
              <a:rPr lang="en-US"/>
              <a:t>Click to edit Master text styles</a:t>
            </a:r>
          </a:p>
        </p:txBody>
      </p:sp>
      <p:sp>
        <p:nvSpPr>
          <p:cNvPr id="6" name="Content Placeholder 5">
            <a:extLst>
              <a:ext uri="{FF2B5EF4-FFF2-40B4-BE49-F238E27FC236}">
                <a16:creationId xmlns:a16="http://schemas.microsoft.com/office/drawing/2014/main" id="{850EEEEB-DF23-4A46-B712-445CBEF5B0DB}"/>
              </a:ext>
            </a:extLst>
          </p:cNvPr>
          <p:cNvSpPr>
            <a:spLocks noGrp="1"/>
          </p:cNvSpPr>
          <p:nvPr>
            <p:ph sz="quarter" idx="4"/>
          </p:nvPr>
        </p:nvSpPr>
        <p:spPr>
          <a:xfrm>
            <a:off x="4860607" y="2672080"/>
            <a:ext cx="4081761"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3DC3D0-5DE8-48FE-ADFA-37C83079CF38}"/>
              </a:ext>
            </a:extLst>
          </p:cNvPr>
          <p:cNvSpPr>
            <a:spLocks noGrp="1"/>
          </p:cNvSpPr>
          <p:nvPr>
            <p:ph type="dt" sz="half" idx="10"/>
          </p:nvPr>
        </p:nvSpPr>
        <p:spPr/>
        <p:txBody>
          <a:bodyPr/>
          <a:lstStyle/>
          <a:p>
            <a:fld id="{24D7533A-0C28-455E-90DA-2FD19CE091AE}" type="datetimeFigureOut">
              <a:rPr lang="en-US" smtClean="0"/>
              <a:t>12/2/2022</a:t>
            </a:fld>
            <a:endParaRPr lang="en-US"/>
          </a:p>
        </p:txBody>
      </p:sp>
      <p:sp>
        <p:nvSpPr>
          <p:cNvPr id="8" name="Footer Placeholder 7">
            <a:extLst>
              <a:ext uri="{FF2B5EF4-FFF2-40B4-BE49-F238E27FC236}">
                <a16:creationId xmlns:a16="http://schemas.microsoft.com/office/drawing/2014/main" id="{DCDCF5D1-7899-4FBD-825B-8921115B84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E86917-305E-42B4-9189-878502ECC2DB}"/>
              </a:ext>
            </a:extLst>
          </p:cNvPr>
          <p:cNvSpPr>
            <a:spLocks noGrp="1"/>
          </p:cNvSpPr>
          <p:nvPr>
            <p:ph type="sldNum" sz="quarter" idx="12"/>
          </p:nvPr>
        </p:nvSpPr>
        <p:spPr/>
        <p:txBody>
          <a:bodyPr/>
          <a:lstStyle/>
          <a:p>
            <a:fld id="{5EB823ED-F882-4198-8C4C-0AD6987CF2B5}" type="slidenum">
              <a:rPr lang="en-US" smtClean="0"/>
              <a:t>‹#›</a:t>
            </a:fld>
            <a:endParaRPr lang="en-US"/>
          </a:p>
        </p:txBody>
      </p:sp>
    </p:spTree>
    <p:extLst>
      <p:ext uri="{BB962C8B-B14F-4D97-AF65-F5344CB8AC3E}">
        <p14:creationId xmlns:p14="http://schemas.microsoft.com/office/powerpoint/2010/main" val="2873042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89476-B86B-4164-9970-03BD74AC6E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C77529-4127-4F3A-8256-A20FEFA6468C}"/>
              </a:ext>
            </a:extLst>
          </p:cNvPr>
          <p:cNvSpPr>
            <a:spLocks noGrp="1"/>
          </p:cNvSpPr>
          <p:nvPr>
            <p:ph type="dt" sz="half" idx="10"/>
          </p:nvPr>
        </p:nvSpPr>
        <p:spPr/>
        <p:txBody>
          <a:bodyPr/>
          <a:lstStyle/>
          <a:p>
            <a:fld id="{24D7533A-0C28-455E-90DA-2FD19CE091AE}" type="datetimeFigureOut">
              <a:rPr lang="en-US" smtClean="0"/>
              <a:t>12/2/2022</a:t>
            </a:fld>
            <a:endParaRPr lang="en-US"/>
          </a:p>
        </p:txBody>
      </p:sp>
      <p:sp>
        <p:nvSpPr>
          <p:cNvPr id="4" name="Footer Placeholder 3">
            <a:extLst>
              <a:ext uri="{FF2B5EF4-FFF2-40B4-BE49-F238E27FC236}">
                <a16:creationId xmlns:a16="http://schemas.microsoft.com/office/drawing/2014/main" id="{EE9B3799-3EB7-425E-9661-56BDE5062F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FC6F4D-AA72-4256-A1DD-6F74F305B4BC}"/>
              </a:ext>
            </a:extLst>
          </p:cNvPr>
          <p:cNvSpPr>
            <a:spLocks noGrp="1"/>
          </p:cNvSpPr>
          <p:nvPr>
            <p:ph type="sldNum" sz="quarter" idx="12"/>
          </p:nvPr>
        </p:nvSpPr>
        <p:spPr/>
        <p:txBody>
          <a:bodyPr/>
          <a:lstStyle/>
          <a:p>
            <a:fld id="{5EB823ED-F882-4198-8C4C-0AD6987CF2B5}" type="slidenum">
              <a:rPr lang="en-US" smtClean="0"/>
              <a:t>‹#›</a:t>
            </a:fld>
            <a:endParaRPr lang="en-US"/>
          </a:p>
        </p:txBody>
      </p:sp>
    </p:spTree>
    <p:extLst>
      <p:ext uri="{BB962C8B-B14F-4D97-AF65-F5344CB8AC3E}">
        <p14:creationId xmlns:p14="http://schemas.microsoft.com/office/powerpoint/2010/main" val="16099695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0C1172-722D-4679-8116-EB2D5165BCC4}"/>
              </a:ext>
            </a:extLst>
          </p:cNvPr>
          <p:cNvSpPr>
            <a:spLocks noGrp="1"/>
          </p:cNvSpPr>
          <p:nvPr>
            <p:ph type="dt" sz="half" idx="10"/>
          </p:nvPr>
        </p:nvSpPr>
        <p:spPr/>
        <p:txBody>
          <a:bodyPr/>
          <a:lstStyle/>
          <a:p>
            <a:fld id="{24D7533A-0C28-455E-90DA-2FD19CE091AE}" type="datetimeFigureOut">
              <a:rPr lang="en-US" smtClean="0"/>
              <a:t>12/2/2022</a:t>
            </a:fld>
            <a:endParaRPr lang="en-US"/>
          </a:p>
        </p:txBody>
      </p:sp>
      <p:sp>
        <p:nvSpPr>
          <p:cNvPr id="3" name="Footer Placeholder 2">
            <a:extLst>
              <a:ext uri="{FF2B5EF4-FFF2-40B4-BE49-F238E27FC236}">
                <a16:creationId xmlns:a16="http://schemas.microsoft.com/office/drawing/2014/main" id="{D82D7DA1-7A0C-4B5E-A514-FFB73BA0C7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AEEFE58-FAD6-4730-8AC4-A1A37AAA61CB}"/>
              </a:ext>
            </a:extLst>
          </p:cNvPr>
          <p:cNvSpPr>
            <a:spLocks noGrp="1"/>
          </p:cNvSpPr>
          <p:nvPr>
            <p:ph type="sldNum" sz="quarter" idx="12"/>
          </p:nvPr>
        </p:nvSpPr>
        <p:spPr/>
        <p:txBody>
          <a:bodyPr/>
          <a:lstStyle/>
          <a:p>
            <a:fld id="{5EB823ED-F882-4198-8C4C-0AD6987CF2B5}" type="slidenum">
              <a:rPr lang="en-US" smtClean="0"/>
              <a:t>‹#›</a:t>
            </a:fld>
            <a:endParaRPr lang="en-US"/>
          </a:p>
        </p:txBody>
      </p:sp>
    </p:spTree>
    <p:extLst>
      <p:ext uri="{BB962C8B-B14F-4D97-AF65-F5344CB8AC3E}">
        <p14:creationId xmlns:p14="http://schemas.microsoft.com/office/powerpoint/2010/main" val="16361927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6FEAD-F6AA-4713-9E8E-05FDB77E83F9}"/>
              </a:ext>
            </a:extLst>
          </p:cNvPr>
          <p:cNvSpPr>
            <a:spLocks noGrp="1"/>
          </p:cNvSpPr>
          <p:nvPr>
            <p:ph type="title"/>
          </p:nvPr>
        </p:nvSpPr>
        <p:spPr>
          <a:xfrm>
            <a:off x="661333" y="487680"/>
            <a:ext cx="3096637" cy="1706880"/>
          </a:xfrm>
        </p:spPr>
        <p:txBody>
          <a:bodyPr anchor="b"/>
          <a:lstStyle>
            <a:lvl1pPr>
              <a:defRPr sz="2520"/>
            </a:lvl1pPr>
          </a:lstStyle>
          <a:p>
            <a:r>
              <a:rPr lang="en-US"/>
              <a:t>Click to edit Master title style</a:t>
            </a:r>
          </a:p>
        </p:txBody>
      </p:sp>
      <p:sp>
        <p:nvSpPr>
          <p:cNvPr id="3" name="Content Placeholder 2">
            <a:extLst>
              <a:ext uri="{FF2B5EF4-FFF2-40B4-BE49-F238E27FC236}">
                <a16:creationId xmlns:a16="http://schemas.microsoft.com/office/drawing/2014/main" id="{C395E5B5-E1D2-4C2C-B928-E6DDDCF7E089}"/>
              </a:ext>
            </a:extLst>
          </p:cNvPr>
          <p:cNvSpPr>
            <a:spLocks noGrp="1"/>
          </p:cNvSpPr>
          <p:nvPr>
            <p:ph idx="1"/>
          </p:nvPr>
        </p:nvSpPr>
        <p:spPr>
          <a:xfrm>
            <a:off x="4081760" y="1053254"/>
            <a:ext cx="4860608" cy="5198533"/>
          </a:xfrm>
        </p:spPr>
        <p:txBody>
          <a:bodyPr/>
          <a:lstStyle>
            <a:lvl1pPr>
              <a:defRPr sz="2520"/>
            </a:lvl1pPr>
            <a:lvl2pPr>
              <a:defRPr sz="2205"/>
            </a:lvl2pPr>
            <a:lvl3pPr>
              <a:defRPr sz="1890"/>
            </a:lvl3pPr>
            <a:lvl4pPr>
              <a:defRPr sz="1575"/>
            </a:lvl4pPr>
            <a:lvl5pPr>
              <a:defRPr sz="1575"/>
            </a:lvl5pPr>
            <a:lvl6pPr>
              <a:defRPr sz="1575"/>
            </a:lvl6pPr>
            <a:lvl7pPr>
              <a:defRPr sz="1575"/>
            </a:lvl7pPr>
            <a:lvl8pPr>
              <a:defRPr sz="1575"/>
            </a:lvl8pPr>
            <a:lvl9pPr>
              <a:defRPr sz="15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5B337F-4F7C-473E-9964-304DFFF798C9}"/>
              </a:ext>
            </a:extLst>
          </p:cNvPr>
          <p:cNvSpPr>
            <a:spLocks noGrp="1"/>
          </p:cNvSpPr>
          <p:nvPr>
            <p:ph type="body" sz="half" idx="2"/>
          </p:nvPr>
        </p:nvSpPr>
        <p:spPr>
          <a:xfrm>
            <a:off x="661333" y="2194560"/>
            <a:ext cx="3096637" cy="4065694"/>
          </a:xfrm>
        </p:spPr>
        <p:txBody>
          <a:bodyPr/>
          <a:lstStyle>
            <a:lvl1pPr marL="0" indent="0">
              <a:buNone/>
              <a:defRPr sz="1260"/>
            </a:lvl1pPr>
            <a:lvl2pPr marL="360045" indent="0">
              <a:buNone/>
              <a:defRPr sz="1103"/>
            </a:lvl2pPr>
            <a:lvl3pPr marL="720090" indent="0">
              <a:buNone/>
              <a:defRPr sz="945"/>
            </a:lvl3pPr>
            <a:lvl4pPr marL="1080135" indent="0">
              <a:buNone/>
              <a:defRPr sz="788"/>
            </a:lvl4pPr>
            <a:lvl5pPr marL="1440180" indent="0">
              <a:buNone/>
              <a:defRPr sz="788"/>
            </a:lvl5pPr>
            <a:lvl6pPr marL="1800225" indent="0">
              <a:buNone/>
              <a:defRPr sz="788"/>
            </a:lvl6pPr>
            <a:lvl7pPr marL="2160270" indent="0">
              <a:buNone/>
              <a:defRPr sz="788"/>
            </a:lvl7pPr>
            <a:lvl8pPr marL="2520315" indent="0">
              <a:buNone/>
              <a:defRPr sz="788"/>
            </a:lvl8pPr>
            <a:lvl9pPr marL="2880360" indent="0">
              <a:buNone/>
              <a:defRPr sz="788"/>
            </a:lvl9pPr>
          </a:lstStyle>
          <a:p>
            <a:pPr lvl="0"/>
            <a:r>
              <a:rPr lang="en-US"/>
              <a:t>Click to edit Master text styles</a:t>
            </a:r>
          </a:p>
        </p:txBody>
      </p:sp>
      <p:sp>
        <p:nvSpPr>
          <p:cNvPr id="5" name="Date Placeholder 4">
            <a:extLst>
              <a:ext uri="{FF2B5EF4-FFF2-40B4-BE49-F238E27FC236}">
                <a16:creationId xmlns:a16="http://schemas.microsoft.com/office/drawing/2014/main" id="{1DA09265-9FE3-4C4C-88A2-EE27038B1B9E}"/>
              </a:ext>
            </a:extLst>
          </p:cNvPr>
          <p:cNvSpPr>
            <a:spLocks noGrp="1"/>
          </p:cNvSpPr>
          <p:nvPr>
            <p:ph type="dt" sz="half" idx="10"/>
          </p:nvPr>
        </p:nvSpPr>
        <p:spPr/>
        <p:txBody>
          <a:bodyPr/>
          <a:lstStyle/>
          <a:p>
            <a:fld id="{24D7533A-0C28-455E-90DA-2FD19CE091AE}" type="datetimeFigureOut">
              <a:rPr lang="en-US" smtClean="0"/>
              <a:t>12/2/2022</a:t>
            </a:fld>
            <a:endParaRPr lang="en-US"/>
          </a:p>
        </p:txBody>
      </p:sp>
      <p:sp>
        <p:nvSpPr>
          <p:cNvPr id="6" name="Footer Placeholder 5">
            <a:extLst>
              <a:ext uri="{FF2B5EF4-FFF2-40B4-BE49-F238E27FC236}">
                <a16:creationId xmlns:a16="http://schemas.microsoft.com/office/drawing/2014/main" id="{00326D4F-4287-4AA5-9608-8DE25BE61F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1CC93D-93D0-4E39-A07D-CF9046CF96BF}"/>
              </a:ext>
            </a:extLst>
          </p:cNvPr>
          <p:cNvSpPr>
            <a:spLocks noGrp="1"/>
          </p:cNvSpPr>
          <p:nvPr>
            <p:ph type="sldNum" sz="quarter" idx="12"/>
          </p:nvPr>
        </p:nvSpPr>
        <p:spPr/>
        <p:txBody>
          <a:bodyPr/>
          <a:lstStyle/>
          <a:p>
            <a:fld id="{5EB823ED-F882-4198-8C4C-0AD6987CF2B5}" type="slidenum">
              <a:rPr lang="en-US" smtClean="0"/>
              <a:t>‹#›</a:t>
            </a:fld>
            <a:endParaRPr lang="en-US"/>
          </a:p>
        </p:txBody>
      </p:sp>
    </p:spTree>
    <p:extLst>
      <p:ext uri="{BB962C8B-B14F-4D97-AF65-F5344CB8AC3E}">
        <p14:creationId xmlns:p14="http://schemas.microsoft.com/office/powerpoint/2010/main" val="8249260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9C338-B644-474C-82F6-B8ECD0AB56F4}"/>
              </a:ext>
            </a:extLst>
          </p:cNvPr>
          <p:cNvSpPr>
            <a:spLocks noGrp="1"/>
          </p:cNvSpPr>
          <p:nvPr>
            <p:ph type="title"/>
          </p:nvPr>
        </p:nvSpPr>
        <p:spPr>
          <a:xfrm>
            <a:off x="661333" y="487680"/>
            <a:ext cx="3096637" cy="1706880"/>
          </a:xfrm>
        </p:spPr>
        <p:txBody>
          <a:bodyPr anchor="b"/>
          <a:lstStyle>
            <a:lvl1pPr>
              <a:defRPr sz="2520"/>
            </a:lvl1pPr>
          </a:lstStyle>
          <a:p>
            <a:r>
              <a:rPr lang="en-US"/>
              <a:t>Click to edit Master title style</a:t>
            </a:r>
          </a:p>
        </p:txBody>
      </p:sp>
      <p:sp>
        <p:nvSpPr>
          <p:cNvPr id="3" name="Picture Placeholder 2">
            <a:extLst>
              <a:ext uri="{FF2B5EF4-FFF2-40B4-BE49-F238E27FC236}">
                <a16:creationId xmlns:a16="http://schemas.microsoft.com/office/drawing/2014/main" id="{568D28C5-2890-4D86-9772-D110A5060DE5}"/>
              </a:ext>
            </a:extLst>
          </p:cNvPr>
          <p:cNvSpPr>
            <a:spLocks noGrp="1"/>
          </p:cNvSpPr>
          <p:nvPr>
            <p:ph type="pic" idx="1"/>
          </p:nvPr>
        </p:nvSpPr>
        <p:spPr>
          <a:xfrm>
            <a:off x="4081760" y="1053254"/>
            <a:ext cx="4860608" cy="5198533"/>
          </a:xfrm>
        </p:spPr>
        <p:txBody>
          <a:bodyPr/>
          <a:lstStyle>
            <a:lvl1pPr marL="0" indent="0">
              <a:buNone/>
              <a:defRPr sz="2520"/>
            </a:lvl1pPr>
            <a:lvl2pPr marL="360045" indent="0">
              <a:buNone/>
              <a:defRPr sz="2205"/>
            </a:lvl2pPr>
            <a:lvl3pPr marL="720090" indent="0">
              <a:buNone/>
              <a:defRPr sz="1890"/>
            </a:lvl3pPr>
            <a:lvl4pPr marL="1080135" indent="0">
              <a:buNone/>
              <a:defRPr sz="1575"/>
            </a:lvl4pPr>
            <a:lvl5pPr marL="1440180" indent="0">
              <a:buNone/>
              <a:defRPr sz="1575"/>
            </a:lvl5pPr>
            <a:lvl6pPr marL="1800225" indent="0">
              <a:buNone/>
              <a:defRPr sz="1575"/>
            </a:lvl6pPr>
            <a:lvl7pPr marL="2160270" indent="0">
              <a:buNone/>
              <a:defRPr sz="1575"/>
            </a:lvl7pPr>
            <a:lvl8pPr marL="2520315" indent="0">
              <a:buNone/>
              <a:defRPr sz="1575"/>
            </a:lvl8pPr>
            <a:lvl9pPr marL="2880360" indent="0">
              <a:buNone/>
              <a:defRPr sz="1575"/>
            </a:lvl9pPr>
          </a:lstStyle>
          <a:p>
            <a:endParaRPr lang="en-US"/>
          </a:p>
        </p:txBody>
      </p:sp>
      <p:sp>
        <p:nvSpPr>
          <p:cNvPr id="4" name="Text Placeholder 3">
            <a:extLst>
              <a:ext uri="{FF2B5EF4-FFF2-40B4-BE49-F238E27FC236}">
                <a16:creationId xmlns:a16="http://schemas.microsoft.com/office/drawing/2014/main" id="{FCA13A37-8E57-4F34-914A-0AB8FC3C66C9}"/>
              </a:ext>
            </a:extLst>
          </p:cNvPr>
          <p:cNvSpPr>
            <a:spLocks noGrp="1"/>
          </p:cNvSpPr>
          <p:nvPr>
            <p:ph type="body" sz="half" idx="2"/>
          </p:nvPr>
        </p:nvSpPr>
        <p:spPr>
          <a:xfrm>
            <a:off x="661333" y="2194560"/>
            <a:ext cx="3096637" cy="4065694"/>
          </a:xfrm>
        </p:spPr>
        <p:txBody>
          <a:bodyPr/>
          <a:lstStyle>
            <a:lvl1pPr marL="0" indent="0">
              <a:buNone/>
              <a:defRPr sz="1260"/>
            </a:lvl1pPr>
            <a:lvl2pPr marL="360045" indent="0">
              <a:buNone/>
              <a:defRPr sz="1103"/>
            </a:lvl2pPr>
            <a:lvl3pPr marL="720090" indent="0">
              <a:buNone/>
              <a:defRPr sz="945"/>
            </a:lvl3pPr>
            <a:lvl4pPr marL="1080135" indent="0">
              <a:buNone/>
              <a:defRPr sz="788"/>
            </a:lvl4pPr>
            <a:lvl5pPr marL="1440180" indent="0">
              <a:buNone/>
              <a:defRPr sz="788"/>
            </a:lvl5pPr>
            <a:lvl6pPr marL="1800225" indent="0">
              <a:buNone/>
              <a:defRPr sz="788"/>
            </a:lvl6pPr>
            <a:lvl7pPr marL="2160270" indent="0">
              <a:buNone/>
              <a:defRPr sz="788"/>
            </a:lvl7pPr>
            <a:lvl8pPr marL="2520315" indent="0">
              <a:buNone/>
              <a:defRPr sz="788"/>
            </a:lvl8pPr>
            <a:lvl9pPr marL="2880360" indent="0">
              <a:buNone/>
              <a:defRPr sz="788"/>
            </a:lvl9pPr>
          </a:lstStyle>
          <a:p>
            <a:pPr lvl="0"/>
            <a:r>
              <a:rPr lang="en-US"/>
              <a:t>Click to edit Master text styles</a:t>
            </a:r>
          </a:p>
        </p:txBody>
      </p:sp>
      <p:sp>
        <p:nvSpPr>
          <p:cNvPr id="5" name="Date Placeholder 4">
            <a:extLst>
              <a:ext uri="{FF2B5EF4-FFF2-40B4-BE49-F238E27FC236}">
                <a16:creationId xmlns:a16="http://schemas.microsoft.com/office/drawing/2014/main" id="{91B26D82-D8E7-41ED-8279-5C6D6C8C6DF8}"/>
              </a:ext>
            </a:extLst>
          </p:cNvPr>
          <p:cNvSpPr>
            <a:spLocks noGrp="1"/>
          </p:cNvSpPr>
          <p:nvPr>
            <p:ph type="dt" sz="half" idx="10"/>
          </p:nvPr>
        </p:nvSpPr>
        <p:spPr/>
        <p:txBody>
          <a:bodyPr/>
          <a:lstStyle/>
          <a:p>
            <a:fld id="{24D7533A-0C28-455E-90DA-2FD19CE091AE}" type="datetimeFigureOut">
              <a:rPr lang="en-US" smtClean="0"/>
              <a:t>12/2/2022</a:t>
            </a:fld>
            <a:endParaRPr lang="en-US"/>
          </a:p>
        </p:txBody>
      </p:sp>
      <p:sp>
        <p:nvSpPr>
          <p:cNvPr id="6" name="Footer Placeholder 5">
            <a:extLst>
              <a:ext uri="{FF2B5EF4-FFF2-40B4-BE49-F238E27FC236}">
                <a16:creationId xmlns:a16="http://schemas.microsoft.com/office/drawing/2014/main" id="{5619301D-15B3-4303-ADA2-62A78F9C1F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569AEB-1D0C-47CE-BC5C-6EF78586F7FA}"/>
              </a:ext>
            </a:extLst>
          </p:cNvPr>
          <p:cNvSpPr>
            <a:spLocks noGrp="1"/>
          </p:cNvSpPr>
          <p:nvPr>
            <p:ph type="sldNum" sz="quarter" idx="12"/>
          </p:nvPr>
        </p:nvSpPr>
        <p:spPr/>
        <p:txBody>
          <a:bodyPr/>
          <a:lstStyle/>
          <a:p>
            <a:fld id="{5EB823ED-F882-4198-8C4C-0AD6987CF2B5}" type="slidenum">
              <a:rPr lang="en-US" smtClean="0"/>
              <a:t>‹#›</a:t>
            </a:fld>
            <a:endParaRPr lang="en-US"/>
          </a:p>
        </p:txBody>
      </p:sp>
    </p:spTree>
    <p:extLst>
      <p:ext uri="{BB962C8B-B14F-4D97-AF65-F5344CB8AC3E}">
        <p14:creationId xmlns:p14="http://schemas.microsoft.com/office/powerpoint/2010/main" val="39757324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B4012-E616-42E2-B902-4BD7D86CC2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C4DD6B2-AEF4-40E8-B8D2-E0B822871E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BBDA6F-020D-4825-889D-6E211EF5A509}"/>
              </a:ext>
            </a:extLst>
          </p:cNvPr>
          <p:cNvSpPr>
            <a:spLocks noGrp="1"/>
          </p:cNvSpPr>
          <p:nvPr>
            <p:ph type="dt" sz="half" idx="10"/>
          </p:nvPr>
        </p:nvSpPr>
        <p:spPr/>
        <p:txBody>
          <a:bodyPr/>
          <a:lstStyle/>
          <a:p>
            <a:fld id="{24D7533A-0C28-455E-90DA-2FD19CE091AE}" type="datetimeFigureOut">
              <a:rPr lang="en-US" smtClean="0"/>
              <a:t>12/2/2022</a:t>
            </a:fld>
            <a:endParaRPr lang="en-US"/>
          </a:p>
        </p:txBody>
      </p:sp>
      <p:sp>
        <p:nvSpPr>
          <p:cNvPr id="5" name="Footer Placeholder 4">
            <a:extLst>
              <a:ext uri="{FF2B5EF4-FFF2-40B4-BE49-F238E27FC236}">
                <a16:creationId xmlns:a16="http://schemas.microsoft.com/office/drawing/2014/main" id="{D1780575-980C-4B39-A90C-E7AD2961E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4E233-A487-4DD5-A0C1-1BDBA9D5013B}"/>
              </a:ext>
            </a:extLst>
          </p:cNvPr>
          <p:cNvSpPr>
            <a:spLocks noGrp="1"/>
          </p:cNvSpPr>
          <p:nvPr>
            <p:ph type="sldNum" sz="quarter" idx="12"/>
          </p:nvPr>
        </p:nvSpPr>
        <p:spPr/>
        <p:txBody>
          <a:bodyPr/>
          <a:lstStyle/>
          <a:p>
            <a:fld id="{5EB823ED-F882-4198-8C4C-0AD6987CF2B5}" type="slidenum">
              <a:rPr lang="en-US" smtClean="0"/>
              <a:t>‹#›</a:t>
            </a:fld>
            <a:endParaRPr lang="en-US"/>
          </a:p>
        </p:txBody>
      </p:sp>
    </p:spTree>
    <p:extLst>
      <p:ext uri="{BB962C8B-B14F-4D97-AF65-F5344CB8AC3E}">
        <p14:creationId xmlns:p14="http://schemas.microsoft.com/office/powerpoint/2010/main" val="6111237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D0F87F-F890-40AC-9BB1-E045A0F526A9}"/>
              </a:ext>
            </a:extLst>
          </p:cNvPr>
          <p:cNvSpPr>
            <a:spLocks noGrp="1"/>
          </p:cNvSpPr>
          <p:nvPr>
            <p:ph type="title" orient="vert"/>
          </p:nvPr>
        </p:nvSpPr>
        <p:spPr>
          <a:xfrm>
            <a:off x="6870859" y="389467"/>
            <a:ext cx="2070259" cy="619929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6BC48C-0B92-4E8F-B4EF-50C12B3395B3}"/>
              </a:ext>
            </a:extLst>
          </p:cNvPr>
          <p:cNvSpPr>
            <a:spLocks noGrp="1"/>
          </p:cNvSpPr>
          <p:nvPr>
            <p:ph type="body" orient="vert" idx="1"/>
          </p:nvPr>
        </p:nvSpPr>
        <p:spPr>
          <a:xfrm>
            <a:off x="660083" y="389467"/>
            <a:ext cx="6090761"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0F9057-4805-42E2-AF2D-060793188681}"/>
              </a:ext>
            </a:extLst>
          </p:cNvPr>
          <p:cNvSpPr>
            <a:spLocks noGrp="1"/>
          </p:cNvSpPr>
          <p:nvPr>
            <p:ph type="dt" sz="half" idx="10"/>
          </p:nvPr>
        </p:nvSpPr>
        <p:spPr/>
        <p:txBody>
          <a:bodyPr/>
          <a:lstStyle/>
          <a:p>
            <a:fld id="{24D7533A-0C28-455E-90DA-2FD19CE091AE}" type="datetimeFigureOut">
              <a:rPr lang="en-US" smtClean="0"/>
              <a:t>12/2/2022</a:t>
            </a:fld>
            <a:endParaRPr lang="en-US"/>
          </a:p>
        </p:txBody>
      </p:sp>
      <p:sp>
        <p:nvSpPr>
          <p:cNvPr id="5" name="Footer Placeholder 4">
            <a:extLst>
              <a:ext uri="{FF2B5EF4-FFF2-40B4-BE49-F238E27FC236}">
                <a16:creationId xmlns:a16="http://schemas.microsoft.com/office/drawing/2014/main" id="{93DD43F7-C860-45BD-B26F-C360FB8CFF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CC81AB-C88D-462C-B88E-7AD13F753DC9}"/>
              </a:ext>
            </a:extLst>
          </p:cNvPr>
          <p:cNvSpPr>
            <a:spLocks noGrp="1"/>
          </p:cNvSpPr>
          <p:nvPr>
            <p:ph type="sldNum" sz="quarter" idx="12"/>
          </p:nvPr>
        </p:nvSpPr>
        <p:spPr/>
        <p:txBody>
          <a:bodyPr/>
          <a:lstStyle/>
          <a:p>
            <a:fld id="{5EB823ED-F882-4198-8C4C-0AD6987CF2B5}" type="slidenum">
              <a:rPr lang="en-US" smtClean="0"/>
              <a:t>‹#›</a:t>
            </a:fld>
            <a:endParaRPr lang="en-US"/>
          </a:p>
        </p:txBody>
      </p:sp>
    </p:spTree>
    <p:extLst>
      <p:ext uri="{BB962C8B-B14F-4D97-AF65-F5344CB8AC3E}">
        <p14:creationId xmlns:p14="http://schemas.microsoft.com/office/powerpoint/2010/main" val="65261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buClr>
                <a:srgbClr val="407EC9"/>
              </a:buClr>
              <a:defRPr/>
            </a:lvl1pPr>
            <a:lvl2pPr>
              <a:buClr>
                <a:srgbClr val="407EC9"/>
              </a:buClr>
              <a:defRPr/>
            </a:lvl2pPr>
            <a:lvl3pPr>
              <a:buClr>
                <a:srgbClr val="407EC9"/>
              </a:buClr>
              <a:defRPr/>
            </a:lvl3pPr>
            <a:lvl4pPr>
              <a:buClr>
                <a:srgbClr val="407EC9"/>
              </a:buClr>
              <a:defRPr/>
            </a:lvl4pPr>
            <a:lvl5pPr>
              <a:buClr>
                <a:srgbClr val="407EC9"/>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36419" y="400425"/>
            <a:ext cx="8728363" cy="445247"/>
          </a:xfrm>
        </p:spPr>
        <p:txBody>
          <a:bodyPr/>
          <a:lstStyle>
            <a:lvl1pPr>
              <a:defRPr cap="small" baseline="0"/>
            </a:lvl1pPr>
          </a:lstStyle>
          <a:p>
            <a:r>
              <a:rPr lang="en-US" dirty="0"/>
              <a:t>Click to edit Master title style</a:t>
            </a:r>
          </a:p>
        </p:txBody>
      </p:sp>
    </p:spTree>
    <p:extLst>
      <p:ext uri="{BB962C8B-B14F-4D97-AF65-F5344CB8AC3E}">
        <p14:creationId xmlns:p14="http://schemas.microsoft.com/office/powerpoint/2010/main" val="2113123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59187" y="4700494"/>
            <a:ext cx="8160111" cy="1270237"/>
          </a:xfrm>
        </p:spPr>
        <p:txBody>
          <a:bodyPr/>
          <a:lstStyle>
            <a:lvl1pPr algn="l">
              <a:defRPr sz="3800" b="1" cap="all"/>
            </a:lvl1pPr>
          </a:lstStyle>
          <a:p>
            <a:r>
              <a:rPr lang="en-US"/>
              <a:t>Click to edit Master title style</a:t>
            </a:r>
          </a:p>
        </p:txBody>
      </p:sp>
      <p:sp>
        <p:nvSpPr>
          <p:cNvPr id="3" name="Text Placeholder 2"/>
          <p:cNvSpPr>
            <a:spLocks noGrp="1"/>
          </p:cNvSpPr>
          <p:nvPr>
            <p:ph type="body" idx="1"/>
          </p:nvPr>
        </p:nvSpPr>
        <p:spPr>
          <a:xfrm>
            <a:off x="759187" y="3100295"/>
            <a:ext cx="8160111" cy="1600199"/>
          </a:xfrm>
        </p:spPr>
        <p:txBody>
          <a:bodyPr anchor="b"/>
          <a:lstStyle>
            <a:lvl1pPr marL="0" indent="0">
              <a:buNone/>
              <a:defRPr sz="1900"/>
            </a:lvl1pPr>
            <a:lvl2pPr marL="433719" indent="0">
              <a:buNone/>
              <a:defRPr sz="1700"/>
            </a:lvl2pPr>
            <a:lvl3pPr marL="867438" indent="0">
              <a:buNone/>
              <a:defRPr sz="1500"/>
            </a:lvl3pPr>
            <a:lvl4pPr marL="1301157" indent="0">
              <a:buNone/>
              <a:defRPr sz="1400"/>
            </a:lvl4pPr>
            <a:lvl5pPr marL="1734876" indent="0">
              <a:buNone/>
              <a:defRPr sz="1400"/>
            </a:lvl5pPr>
            <a:lvl6pPr marL="2168594" indent="0">
              <a:buNone/>
              <a:defRPr sz="1400"/>
            </a:lvl6pPr>
            <a:lvl7pPr marL="2602314" indent="0">
              <a:buNone/>
              <a:defRPr sz="1400"/>
            </a:lvl7pPr>
            <a:lvl8pPr marL="3036032" indent="0">
              <a:buNone/>
              <a:defRPr sz="1400"/>
            </a:lvl8pPr>
            <a:lvl9pPr marL="3469751" indent="0">
              <a:buNone/>
              <a:defRPr sz="1400"/>
            </a:lvl9pPr>
          </a:lstStyle>
          <a:p>
            <a:pPr lvl="0"/>
            <a:r>
              <a:rPr lang="en-US"/>
              <a:t>Click to edit Master text styles</a:t>
            </a:r>
          </a:p>
        </p:txBody>
      </p:sp>
    </p:spTree>
    <p:extLst>
      <p:ext uri="{BB962C8B-B14F-4D97-AF65-F5344CB8AC3E}">
        <p14:creationId xmlns:p14="http://schemas.microsoft.com/office/powerpoint/2010/main" val="393951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6418" y="1625601"/>
            <a:ext cx="4291446" cy="4827494"/>
          </a:xfrm>
        </p:spPr>
        <p:txBody>
          <a:bodyPr/>
          <a:lstStyle>
            <a:lvl1pPr>
              <a:buClr>
                <a:srgbClr val="407EC9"/>
              </a:buClr>
              <a:defRPr sz="2600"/>
            </a:lvl1pPr>
            <a:lvl2pPr>
              <a:buClr>
                <a:srgbClr val="407EC9"/>
              </a:buClr>
              <a:defRPr sz="2300"/>
            </a:lvl2pPr>
            <a:lvl3pPr>
              <a:buClr>
                <a:srgbClr val="407EC9"/>
              </a:buClr>
              <a:defRPr sz="1900"/>
            </a:lvl3pPr>
            <a:lvl4pPr>
              <a:buClr>
                <a:srgbClr val="407EC9"/>
              </a:buClr>
              <a:defRPr sz="1700"/>
            </a:lvl4pPr>
            <a:lvl5pPr>
              <a:buClr>
                <a:srgbClr val="407EC9"/>
              </a:buClr>
              <a:defRPr sz="17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73337" y="1625601"/>
            <a:ext cx="4291446" cy="4827494"/>
          </a:xfrm>
        </p:spPr>
        <p:txBody>
          <a:bodyPr/>
          <a:lstStyle>
            <a:lvl1pPr>
              <a:buClr>
                <a:srgbClr val="407EC9"/>
              </a:buClr>
              <a:defRPr sz="2600"/>
            </a:lvl1pPr>
            <a:lvl2pPr>
              <a:buClr>
                <a:srgbClr val="407EC9"/>
              </a:buClr>
              <a:defRPr sz="2300"/>
            </a:lvl2pPr>
            <a:lvl3pPr>
              <a:buClr>
                <a:srgbClr val="407EC9"/>
              </a:buClr>
              <a:defRPr sz="1900"/>
            </a:lvl3pPr>
            <a:lvl4pPr>
              <a:buClr>
                <a:srgbClr val="407EC9"/>
              </a:buClr>
              <a:defRPr sz="1700"/>
            </a:lvl4pPr>
            <a:lvl5pPr>
              <a:buClr>
                <a:srgbClr val="407EC9"/>
              </a:buClr>
              <a:defRPr sz="1700"/>
            </a:lvl5pPr>
            <a:lvl6pPr>
              <a:defRPr sz="1700"/>
            </a:lvl6pPr>
            <a:lvl7pPr>
              <a:defRPr sz="1700"/>
            </a:lvl7pPr>
            <a:lvl8pPr>
              <a:defRPr sz="1700"/>
            </a:lvl8pPr>
            <a:lvl9pPr>
              <a:defRPr sz="17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6422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80364" y="292847"/>
            <a:ext cx="8640474" cy="449499"/>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80364" y="1637553"/>
            <a:ext cx="4241438" cy="682812"/>
          </a:xfrm>
        </p:spPr>
        <p:txBody>
          <a:bodyPr anchor="b"/>
          <a:lstStyle>
            <a:lvl1pPr marL="0" indent="0">
              <a:buNone/>
              <a:defRPr sz="2300" b="1"/>
            </a:lvl1pPr>
            <a:lvl2pPr marL="433719" indent="0">
              <a:buNone/>
              <a:defRPr sz="1900" b="1"/>
            </a:lvl2pPr>
            <a:lvl3pPr marL="867438" indent="0">
              <a:buNone/>
              <a:defRPr sz="1700" b="1"/>
            </a:lvl3pPr>
            <a:lvl4pPr marL="1301157" indent="0">
              <a:buNone/>
              <a:defRPr sz="1500" b="1"/>
            </a:lvl4pPr>
            <a:lvl5pPr marL="1734876" indent="0">
              <a:buNone/>
              <a:defRPr sz="1500" b="1"/>
            </a:lvl5pPr>
            <a:lvl6pPr marL="2168594" indent="0">
              <a:buNone/>
              <a:defRPr sz="1500" b="1"/>
            </a:lvl6pPr>
            <a:lvl7pPr marL="2602314" indent="0">
              <a:buNone/>
              <a:defRPr sz="1500" b="1"/>
            </a:lvl7pPr>
            <a:lvl8pPr marL="3036032" indent="0">
              <a:buNone/>
              <a:defRPr sz="1500" b="1"/>
            </a:lvl8pPr>
            <a:lvl9pPr marL="3469751" indent="0">
              <a:buNone/>
              <a:defRPr sz="1500" b="1"/>
            </a:lvl9pPr>
          </a:lstStyle>
          <a:p>
            <a:pPr lvl="0"/>
            <a:r>
              <a:rPr lang="en-US"/>
              <a:t>Click to edit Master text styles</a:t>
            </a:r>
          </a:p>
        </p:txBody>
      </p:sp>
      <p:sp>
        <p:nvSpPr>
          <p:cNvPr id="4" name="Content Placeholder 3"/>
          <p:cNvSpPr>
            <a:spLocks noGrp="1"/>
          </p:cNvSpPr>
          <p:nvPr>
            <p:ph sz="half" idx="2"/>
          </p:nvPr>
        </p:nvSpPr>
        <p:spPr>
          <a:xfrm>
            <a:off x="480364" y="2320366"/>
            <a:ext cx="4241438" cy="4214906"/>
          </a:xfrm>
        </p:spPr>
        <p:txBody>
          <a:bodyPr/>
          <a:lstStyle>
            <a:lvl1pPr>
              <a:buClr>
                <a:srgbClr val="407EC9"/>
              </a:buClr>
              <a:defRPr sz="2300"/>
            </a:lvl1pPr>
            <a:lvl2pPr>
              <a:buClr>
                <a:srgbClr val="407EC9"/>
              </a:buClr>
              <a:defRPr sz="1900"/>
            </a:lvl2pPr>
            <a:lvl3pPr>
              <a:buClr>
                <a:srgbClr val="407EC9"/>
              </a:buClr>
              <a:defRPr sz="1700"/>
            </a:lvl3pPr>
            <a:lvl4pPr>
              <a:buClr>
                <a:srgbClr val="407EC9"/>
              </a:buClr>
              <a:defRPr sz="1500"/>
            </a:lvl4pPr>
            <a:lvl5pPr>
              <a:buClr>
                <a:srgbClr val="407EC9"/>
              </a:buCl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877884" y="1637553"/>
            <a:ext cx="4242954" cy="682812"/>
          </a:xfrm>
        </p:spPr>
        <p:txBody>
          <a:bodyPr anchor="b"/>
          <a:lstStyle>
            <a:lvl1pPr marL="0" indent="0">
              <a:buNone/>
              <a:defRPr sz="2300" b="1"/>
            </a:lvl1pPr>
            <a:lvl2pPr marL="433719" indent="0">
              <a:buNone/>
              <a:defRPr sz="1900" b="1"/>
            </a:lvl2pPr>
            <a:lvl3pPr marL="867438" indent="0">
              <a:buNone/>
              <a:defRPr sz="1700" b="1"/>
            </a:lvl3pPr>
            <a:lvl4pPr marL="1301157" indent="0">
              <a:buNone/>
              <a:defRPr sz="1500" b="1"/>
            </a:lvl4pPr>
            <a:lvl5pPr marL="1734876" indent="0">
              <a:buNone/>
              <a:defRPr sz="1500" b="1"/>
            </a:lvl5pPr>
            <a:lvl6pPr marL="2168594" indent="0">
              <a:buNone/>
              <a:defRPr sz="1500" b="1"/>
            </a:lvl6pPr>
            <a:lvl7pPr marL="2602314" indent="0">
              <a:buNone/>
              <a:defRPr sz="1500" b="1"/>
            </a:lvl7pPr>
            <a:lvl8pPr marL="3036032" indent="0">
              <a:buNone/>
              <a:defRPr sz="1500" b="1"/>
            </a:lvl8pPr>
            <a:lvl9pPr marL="3469751"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877884" y="2320366"/>
            <a:ext cx="4242954" cy="4214906"/>
          </a:xfrm>
        </p:spPr>
        <p:txBody>
          <a:bodyPr/>
          <a:lstStyle>
            <a:lvl1pPr>
              <a:buClr>
                <a:srgbClr val="407EC9"/>
              </a:buClr>
              <a:defRPr sz="2300"/>
            </a:lvl1pPr>
            <a:lvl2pPr>
              <a:buClr>
                <a:srgbClr val="407EC9"/>
              </a:buClr>
              <a:defRPr sz="1900"/>
            </a:lvl2pPr>
            <a:lvl3pPr>
              <a:buClr>
                <a:srgbClr val="407EC9"/>
              </a:buClr>
              <a:defRPr sz="1700"/>
            </a:lvl3pPr>
            <a:lvl4pPr>
              <a:buClr>
                <a:srgbClr val="407EC9"/>
              </a:buClr>
              <a:defRPr sz="1500"/>
            </a:lvl4pPr>
            <a:lvl5pPr>
              <a:buClr>
                <a:srgbClr val="407EC9"/>
              </a:buCl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bwMode="auto">
          <a:xfrm>
            <a:off x="374469" y="1193074"/>
            <a:ext cx="3814354" cy="113212"/>
          </a:xfrm>
          <a:prstGeom prst="lin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873315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89800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668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image" Target="../media/image4.png"/><Relationship Id="rId2" Type="http://schemas.openxmlformats.org/officeDocument/2006/relationships/slideLayout" Target="../slideLayouts/slideLayout15.xml"/><Relationship Id="rId16" Type="http://schemas.openxmlformats.org/officeDocument/2006/relationships/theme" Target="../theme/theme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363683" y="400425"/>
            <a:ext cx="8728363" cy="445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p>
            <a:pPr lvl="0"/>
            <a:r>
              <a:rPr lang="en-US" dirty="0"/>
              <a:t>Click to edit Master title style</a:t>
            </a:r>
          </a:p>
        </p:txBody>
      </p:sp>
      <p:sp>
        <p:nvSpPr>
          <p:cNvPr id="113667" name="Rectangle 3"/>
          <p:cNvSpPr>
            <a:spLocks noGrp="1" noChangeArrowheads="1"/>
          </p:cNvSpPr>
          <p:nvPr>
            <p:ph type="body" idx="1"/>
          </p:nvPr>
        </p:nvSpPr>
        <p:spPr bwMode="auto">
          <a:xfrm>
            <a:off x="436420" y="1625601"/>
            <a:ext cx="8728363" cy="482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3673" name="Rectangle 9"/>
          <p:cNvSpPr>
            <a:spLocks noChangeArrowheads="1"/>
          </p:cNvSpPr>
          <p:nvPr userDrawn="1"/>
        </p:nvSpPr>
        <p:spPr bwMode="auto">
          <a:xfrm>
            <a:off x="430358" y="812801"/>
            <a:ext cx="8725333" cy="86659"/>
          </a:xfrm>
          <a:prstGeom prst="rect">
            <a:avLst/>
          </a:prstGeom>
          <a:solidFill>
            <a:srgbClr val="407EC9"/>
          </a:solidFill>
          <a:ln>
            <a:noFill/>
          </a:ln>
          <a:effectLst/>
        </p:spPr>
        <p:txBody>
          <a:bodyPr wrap="none" lIns="86744" tIns="43372" rIns="86744" bIns="43372" anchor="ctr"/>
          <a:lstStyle/>
          <a:p>
            <a:endParaRPr lang="en-US" dirty="0"/>
          </a:p>
        </p:txBody>
      </p:sp>
      <p:sp>
        <p:nvSpPr>
          <p:cNvPr id="8" name="TextBox 7"/>
          <p:cNvSpPr txBox="1"/>
          <p:nvPr userDrawn="1"/>
        </p:nvSpPr>
        <p:spPr>
          <a:xfrm>
            <a:off x="8913091" y="6942285"/>
            <a:ext cx="591128" cy="241479"/>
          </a:xfrm>
          <a:prstGeom prst="rect">
            <a:avLst/>
          </a:prstGeom>
          <a:noFill/>
        </p:spPr>
        <p:txBody>
          <a:bodyPr wrap="square" lIns="86744" tIns="43372" rIns="86744" bIns="43372" rtlCol="0">
            <a:spAutoFit/>
          </a:bodyPr>
          <a:lstStyle/>
          <a:p>
            <a:fld id="{037ABD44-42F1-4839-B0CC-B0C345EA086A}" type="slidenum">
              <a:rPr lang="en-US" smtClean="0">
                <a:solidFill>
                  <a:srgbClr val="4D4D4D"/>
                </a:solidFill>
              </a:rPr>
              <a:pPr/>
              <a:t>‹#›</a:t>
            </a:fld>
            <a:endParaRPr lang="en-US" dirty="0">
              <a:solidFill>
                <a:srgbClr val="4D4D4D"/>
              </a:solidFill>
            </a:endParaRPr>
          </a:p>
        </p:txBody>
      </p:sp>
      <p:pic>
        <p:nvPicPr>
          <p:cNvPr id="3" name="Picture 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30358" y="6757594"/>
            <a:ext cx="1264925" cy="421642"/>
          </a:xfrm>
          <a:prstGeom prst="rect">
            <a:avLst/>
          </a:prstGeom>
        </p:spPr>
      </p:pic>
    </p:spTree>
  </p:cSld>
  <p:clrMap bg1="lt1" tx1="dk1" bg2="lt2" tx2="dk2" accent1="accent1" accent2="accent2" accent3="accent3" accent4="accent4" accent5="accent5" accent6="accent6" hlink="hlink" folHlink="folHlink"/>
  <p:sldLayoutIdLst>
    <p:sldLayoutId id="2147483650" r:id="rId1"/>
    <p:sldLayoutId id="2147483680" r:id="rId2"/>
    <p:sldLayoutId id="2147483681"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xStyles>
    <p:titleStyle>
      <a:lvl1pPr algn="l" rtl="0" eaLnBrk="0" fontAlgn="base" hangingPunct="0">
        <a:spcBef>
          <a:spcPct val="0"/>
        </a:spcBef>
        <a:spcAft>
          <a:spcPct val="0"/>
        </a:spcAft>
        <a:defRPr sz="2300">
          <a:solidFill>
            <a:srgbClr val="4D4D4D"/>
          </a:solidFill>
          <a:latin typeface="+mj-lt"/>
          <a:ea typeface="+mj-ea"/>
          <a:cs typeface="+mj-cs"/>
        </a:defRPr>
      </a:lvl1pPr>
      <a:lvl2pPr algn="l" rtl="0" eaLnBrk="0" fontAlgn="base" hangingPunct="0">
        <a:spcBef>
          <a:spcPct val="0"/>
        </a:spcBef>
        <a:spcAft>
          <a:spcPct val="0"/>
        </a:spcAft>
        <a:defRPr sz="2300">
          <a:solidFill>
            <a:srgbClr val="4D4D4D"/>
          </a:solidFill>
          <a:latin typeface="Palatino Linotype" pitchFamily="18" charset="0"/>
        </a:defRPr>
      </a:lvl2pPr>
      <a:lvl3pPr algn="l" rtl="0" eaLnBrk="0" fontAlgn="base" hangingPunct="0">
        <a:spcBef>
          <a:spcPct val="0"/>
        </a:spcBef>
        <a:spcAft>
          <a:spcPct val="0"/>
        </a:spcAft>
        <a:defRPr sz="2300">
          <a:solidFill>
            <a:srgbClr val="4D4D4D"/>
          </a:solidFill>
          <a:latin typeface="Palatino Linotype" pitchFamily="18" charset="0"/>
        </a:defRPr>
      </a:lvl3pPr>
      <a:lvl4pPr algn="l" rtl="0" eaLnBrk="0" fontAlgn="base" hangingPunct="0">
        <a:spcBef>
          <a:spcPct val="0"/>
        </a:spcBef>
        <a:spcAft>
          <a:spcPct val="0"/>
        </a:spcAft>
        <a:defRPr sz="2300">
          <a:solidFill>
            <a:srgbClr val="4D4D4D"/>
          </a:solidFill>
          <a:latin typeface="Palatino Linotype" pitchFamily="18" charset="0"/>
        </a:defRPr>
      </a:lvl4pPr>
      <a:lvl5pPr algn="l" rtl="0" eaLnBrk="0" fontAlgn="base" hangingPunct="0">
        <a:spcBef>
          <a:spcPct val="0"/>
        </a:spcBef>
        <a:spcAft>
          <a:spcPct val="0"/>
        </a:spcAft>
        <a:defRPr sz="2300">
          <a:solidFill>
            <a:srgbClr val="4D4D4D"/>
          </a:solidFill>
          <a:latin typeface="Palatino Linotype" pitchFamily="18" charset="0"/>
        </a:defRPr>
      </a:lvl5pPr>
      <a:lvl6pPr marL="433719" algn="l" rtl="0" eaLnBrk="0" fontAlgn="base" hangingPunct="0">
        <a:spcBef>
          <a:spcPct val="0"/>
        </a:spcBef>
        <a:spcAft>
          <a:spcPct val="0"/>
        </a:spcAft>
        <a:defRPr sz="2300">
          <a:solidFill>
            <a:srgbClr val="4D4D4D"/>
          </a:solidFill>
          <a:latin typeface="Palatino Linotype" pitchFamily="18" charset="0"/>
        </a:defRPr>
      </a:lvl6pPr>
      <a:lvl7pPr marL="867438" algn="l" rtl="0" eaLnBrk="0" fontAlgn="base" hangingPunct="0">
        <a:spcBef>
          <a:spcPct val="0"/>
        </a:spcBef>
        <a:spcAft>
          <a:spcPct val="0"/>
        </a:spcAft>
        <a:defRPr sz="2300">
          <a:solidFill>
            <a:srgbClr val="4D4D4D"/>
          </a:solidFill>
          <a:latin typeface="Palatino Linotype" pitchFamily="18" charset="0"/>
        </a:defRPr>
      </a:lvl7pPr>
      <a:lvl8pPr marL="1301157" algn="l" rtl="0" eaLnBrk="0" fontAlgn="base" hangingPunct="0">
        <a:spcBef>
          <a:spcPct val="0"/>
        </a:spcBef>
        <a:spcAft>
          <a:spcPct val="0"/>
        </a:spcAft>
        <a:defRPr sz="2300">
          <a:solidFill>
            <a:srgbClr val="4D4D4D"/>
          </a:solidFill>
          <a:latin typeface="Palatino Linotype" pitchFamily="18" charset="0"/>
        </a:defRPr>
      </a:lvl8pPr>
      <a:lvl9pPr marL="1734876" algn="l" rtl="0" eaLnBrk="0" fontAlgn="base" hangingPunct="0">
        <a:spcBef>
          <a:spcPct val="0"/>
        </a:spcBef>
        <a:spcAft>
          <a:spcPct val="0"/>
        </a:spcAft>
        <a:defRPr sz="2300">
          <a:solidFill>
            <a:srgbClr val="4D4D4D"/>
          </a:solidFill>
          <a:latin typeface="Palatino Linotype" pitchFamily="18" charset="0"/>
        </a:defRPr>
      </a:lvl9pPr>
    </p:titleStyle>
    <p:bodyStyle>
      <a:lvl1pPr marL="325289" indent="-325289" algn="l" rtl="0" fontAlgn="base">
        <a:spcBef>
          <a:spcPct val="20000"/>
        </a:spcBef>
        <a:spcAft>
          <a:spcPct val="25000"/>
        </a:spcAft>
        <a:buClr>
          <a:srgbClr val="407EC9"/>
        </a:buClr>
        <a:buFont typeface="Wingdings" pitchFamily="2" charset="2"/>
        <a:buChar char="q"/>
        <a:defRPr sz="1200">
          <a:solidFill>
            <a:schemeClr val="tx1"/>
          </a:solidFill>
          <a:latin typeface="+mn-lt"/>
          <a:ea typeface="+mn-ea"/>
          <a:cs typeface="+mn-cs"/>
        </a:defRPr>
      </a:lvl1pPr>
      <a:lvl2pPr marL="704793" indent="-272581" algn="l" rtl="0" fontAlgn="base">
        <a:spcBef>
          <a:spcPct val="20000"/>
        </a:spcBef>
        <a:spcAft>
          <a:spcPct val="25000"/>
        </a:spcAft>
        <a:buClr>
          <a:srgbClr val="407EC9"/>
        </a:buClr>
        <a:buFont typeface="Wingdings" pitchFamily="2" charset="2"/>
        <a:buChar char="n"/>
        <a:defRPr sz="1200">
          <a:solidFill>
            <a:schemeClr val="tx1"/>
          </a:solidFill>
          <a:latin typeface="+mn-lt"/>
          <a:cs typeface="Times New Roman" pitchFamily="18" charset="0"/>
        </a:defRPr>
      </a:lvl2pPr>
      <a:lvl3pPr marL="1084297" indent="-216860" algn="l" rtl="0" fontAlgn="base">
        <a:spcBef>
          <a:spcPct val="20000"/>
        </a:spcBef>
        <a:spcAft>
          <a:spcPct val="25000"/>
        </a:spcAft>
        <a:buClr>
          <a:srgbClr val="407EC9"/>
        </a:buClr>
        <a:buFont typeface="Wingdings 2" pitchFamily="18" charset="2"/>
        <a:buChar char="®"/>
        <a:defRPr sz="1200">
          <a:solidFill>
            <a:schemeClr val="tx1"/>
          </a:solidFill>
          <a:latin typeface="+mn-lt"/>
          <a:cs typeface="Times New Roman" pitchFamily="18" charset="0"/>
        </a:defRPr>
      </a:lvl3pPr>
      <a:lvl4pPr marL="1518016" indent="-216860" algn="l" rtl="0" fontAlgn="base">
        <a:spcBef>
          <a:spcPct val="20000"/>
        </a:spcBef>
        <a:spcAft>
          <a:spcPct val="25000"/>
        </a:spcAft>
        <a:buClr>
          <a:srgbClr val="407EC9"/>
        </a:buClr>
        <a:buFont typeface="Wingdings 2" pitchFamily="18" charset="2"/>
        <a:buChar char="®"/>
        <a:defRPr sz="1200">
          <a:solidFill>
            <a:schemeClr val="tx1"/>
          </a:solidFill>
          <a:latin typeface="+mn-lt"/>
          <a:cs typeface="Times New Roman" pitchFamily="18" charset="0"/>
        </a:defRPr>
      </a:lvl4pPr>
      <a:lvl5pPr marL="1951735" indent="-216860" algn="l" rtl="0" fontAlgn="base">
        <a:spcBef>
          <a:spcPct val="20000"/>
        </a:spcBef>
        <a:spcAft>
          <a:spcPct val="25000"/>
        </a:spcAft>
        <a:buClr>
          <a:srgbClr val="407EC9"/>
        </a:buClr>
        <a:buFont typeface="Wingdings 2" pitchFamily="18" charset="2"/>
        <a:buChar char="®"/>
        <a:defRPr sz="1200">
          <a:solidFill>
            <a:schemeClr val="tx1"/>
          </a:solidFill>
          <a:latin typeface="+mn-lt"/>
          <a:cs typeface="Times New Roman" pitchFamily="18" charset="0"/>
        </a:defRPr>
      </a:lvl5pPr>
      <a:lvl6pPr marL="2385454" indent="-216860" algn="l" rtl="0" fontAlgn="base">
        <a:spcBef>
          <a:spcPct val="20000"/>
        </a:spcBef>
        <a:spcAft>
          <a:spcPct val="25000"/>
        </a:spcAft>
        <a:buClr>
          <a:srgbClr val="DC7A14"/>
        </a:buClr>
        <a:buFont typeface="Wingdings 2" pitchFamily="18" charset="2"/>
        <a:buChar char="®"/>
        <a:defRPr sz="1200">
          <a:solidFill>
            <a:schemeClr val="tx1"/>
          </a:solidFill>
          <a:latin typeface="+mn-lt"/>
          <a:cs typeface="Times New Roman" pitchFamily="18" charset="0"/>
        </a:defRPr>
      </a:lvl6pPr>
      <a:lvl7pPr marL="2819173" indent="-216860" algn="l" rtl="0" fontAlgn="base">
        <a:spcBef>
          <a:spcPct val="20000"/>
        </a:spcBef>
        <a:spcAft>
          <a:spcPct val="25000"/>
        </a:spcAft>
        <a:buClr>
          <a:srgbClr val="DC7A14"/>
        </a:buClr>
        <a:buFont typeface="Wingdings 2" pitchFamily="18" charset="2"/>
        <a:buChar char="®"/>
        <a:defRPr sz="1200">
          <a:solidFill>
            <a:schemeClr val="tx1"/>
          </a:solidFill>
          <a:latin typeface="+mn-lt"/>
          <a:cs typeface="Times New Roman" pitchFamily="18" charset="0"/>
        </a:defRPr>
      </a:lvl7pPr>
      <a:lvl8pPr marL="3252892" indent="-216860" algn="l" rtl="0" fontAlgn="base">
        <a:spcBef>
          <a:spcPct val="20000"/>
        </a:spcBef>
        <a:spcAft>
          <a:spcPct val="25000"/>
        </a:spcAft>
        <a:buClr>
          <a:srgbClr val="DC7A14"/>
        </a:buClr>
        <a:buFont typeface="Wingdings 2" pitchFamily="18" charset="2"/>
        <a:buChar char="®"/>
        <a:defRPr sz="1200">
          <a:solidFill>
            <a:schemeClr val="tx1"/>
          </a:solidFill>
          <a:latin typeface="+mn-lt"/>
          <a:cs typeface="Times New Roman" pitchFamily="18" charset="0"/>
        </a:defRPr>
      </a:lvl8pPr>
      <a:lvl9pPr marL="3686611" indent="-216860" algn="l" rtl="0" fontAlgn="base">
        <a:spcBef>
          <a:spcPct val="20000"/>
        </a:spcBef>
        <a:spcAft>
          <a:spcPct val="25000"/>
        </a:spcAft>
        <a:buClr>
          <a:srgbClr val="DC7A14"/>
        </a:buClr>
        <a:buFont typeface="Wingdings 2" pitchFamily="18" charset="2"/>
        <a:buChar char="®"/>
        <a:defRPr sz="1200">
          <a:solidFill>
            <a:schemeClr val="tx1"/>
          </a:solidFill>
          <a:latin typeface="+mn-lt"/>
          <a:cs typeface="Times New Roman" pitchFamily="18" charset="0"/>
        </a:defRPr>
      </a:lvl9pPr>
    </p:bodyStyle>
    <p:otherStyle>
      <a:defPPr>
        <a:defRPr lang="en-US"/>
      </a:defPPr>
      <a:lvl1pPr marL="0" algn="l" defTabSz="867438" rtl="0" eaLnBrk="1" latinLnBrk="0" hangingPunct="1">
        <a:defRPr sz="1700" kern="1200">
          <a:solidFill>
            <a:schemeClr val="tx1"/>
          </a:solidFill>
          <a:latin typeface="+mn-lt"/>
          <a:ea typeface="+mn-ea"/>
          <a:cs typeface="+mn-cs"/>
        </a:defRPr>
      </a:lvl1pPr>
      <a:lvl2pPr marL="433719" algn="l" defTabSz="867438" rtl="0" eaLnBrk="1" latinLnBrk="0" hangingPunct="1">
        <a:defRPr sz="1700" kern="1200">
          <a:solidFill>
            <a:schemeClr val="tx1"/>
          </a:solidFill>
          <a:latin typeface="+mn-lt"/>
          <a:ea typeface="+mn-ea"/>
          <a:cs typeface="+mn-cs"/>
        </a:defRPr>
      </a:lvl2pPr>
      <a:lvl3pPr marL="867438" algn="l" defTabSz="867438" rtl="0" eaLnBrk="1" latinLnBrk="0" hangingPunct="1">
        <a:defRPr sz="1700" kern="1200">
          <a:solidFill>
            <a:schemeClr val="tx1"/>
          </a:solidFill>
          <a:latin typeface="+mn-lt"/>
          <a:ea typeface="+mn-ea"/>
          <a:cs typeface="+mn-cs"/>
        </a:defRPr>
      </a:lvl3pPr>
      <a:lvl4pPr marL="1301157" algn="l" defTabSz="867438" rtl="0" eaLnBrk="1" latinLnBrk="0" hangingPunct="1">
        <a:defRPr sz="1700" kern="1200">
          <a:solidFill>
            <a:schemeClr val="tx1"/>
          </a:solidFill>
          <a:latin typeface="+mn-lt"/>
          <a:ea typeface="+mn-ea"/>
          <a:cs typeface="+mn-cs"/>
        </a:defRPr>
      </a:lvl4pPr>
      <a:lvl5pPr marL="1734876" algn="l" defTabSz="867438" rtl="0" eaLnBrk="1" latinLnBrk="0" hangingPunct="1">
        <a:defRPr sz="1700" kern="1200">
          <a:solidFill>
            <a:schemeClr val="tx1"/>
          </a:solidFill>
          <a:latin typeface="+mn-lt"/>
          <a:ea typeface="+mn-ea"/>
          <a:cs typeface="+mn-cs"/>
        </a:defRPr>
      </a:lvl5pPr>
      <a:lvl6pPr marL="2168594" algn="l" defTabSz="867438" rtl="0" eaLnBrk="1" latinLnBrk="0" hangingPunct="1">
        <a:defRPr sz="1700" kern="1200">
          <a:solidFill>
            <a:schemeClr val="tx1"/>
          </a:solidFill>
          <a:latin typeface="+mn-lt"/>
          <a:ea typeface="+mn-ea"/>
          <a:cs typeface="+mn-cs"/>
        </a:defRPr>
      </a:lvl6pPr>
      <a:lvl7pPr marL="2602314" algn="l" defTabSz="867438" rtl="0" eaLnBrk="1" latinLnBrk="0" hangingPunct="1">
        <a:defRPr sz="1700" kern="1200">
          <a:solidFill>
            <a:schemeClr val="tx1"/>
          </a:solidFill>
          <a:latin typeface="+mn-lt"/>
          <a:ea typeface="+mn-ea"/>
          <a:cs typeface="+mn-cs"/>
        </a:defRPr>
      </a:lvl7pPr>
      <a:lvl8pPr marL="3036032" algn="l" defTabSz="867438" rtl="0" eaLnBrk="1" latinLnBrk="0" hangingPunct="1">
        <a:defRPr sz="1700" kern="1200">
          <a:solidFill>
            <a:schemeClr val="tx1"/>
          </a:solidFill>
          <a:latin typeface="+mn-lt"/>
          <a:ea typeface="+mn-ea"/>
          <a:cs typeface="+mn-cs"/>
        </a:defRPr>
      </a:lvl8pPr>
      <a:lvl9pPr marL="3469751" algn="l" defTabSz="867438" rtl="0" eaLnBrk="1" latinLnBrk="0" hangingPunct="1">
        <a:defRPr sz="1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54627" y="548342"/>
            <a:ext cx="6946323" cy="497796"/>
          </a:xfrm>
          <a:prstGeom prst="rect">
            <a:avLst/>
          </a:prstGeom>
          <a:noFill/>
          <a:ln w="9525" algn="ctr">
            <a:noFill/>
            <a:miter lim="800000"/>
            <a:headEnd/>
            <a:tailEnd/>
          </a:ln>
        </p:spPr>
        <p:txBody>
          <a:bodyPr vert="horz" wrap="square" lIns="91408" tIns="45704" rIns="91408" bIns="45704" numCol="1" anchor="t" anchorCtr="0" compatLnSpc="1">
            <a:prstTxWarp prst="textNoShape">
              <a:avLst/>
            </a:prstTxWarp>
            <a:spAutoFit/>
          </a:bodyPr>
          <a:lstStyle/>
          <a:p>
            <a:pPr lvl="0"/>
            <a:r>
              <a:rPr lang="en-US"/>
              <a:t>Click to edit Master title style</a:t>
            </a:r>
          </a:p>
        </p:txBody>
      </p:sp>
      <p:sp>
        <p:nvSpPr>
          <p:cNvPr id="4099" name="Rectangle 3"/>
          <p:cNvSpPr>
            <a:spLocks noGrp="1" noChangeArrowheads="1"/>
          </p:cNvSpPr>
          <p:nvPr>
            <p:ph type="body" idx="1"/>
          </p:nvPr>
        </p:nvSpPr>
        <p:spPr bwMode="auto">
          <a:xfrm>
            <a:off x="654627" y="1625600"/>
            <a:ext cx="6887225" cy="4827495"/>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113676" name="Text Box 12"/>
          <p:cNvSpPr txBox="1">
            <a:spLocks noChangeArrowheads="1"/>
          </p:cNvSpPr>
          <p:nvPr/>
        </p:nvSpPr>
        <p:spPr bwMode="auto">
          <a:xfrm>
            <a:off x="8935281" y="6913283"/>
            <a:ext cx="400050" cy="245035"/>
          </a:xfrm>
          <a:prstGeom prst="rect">
            <a:avLst/>
          </a:prstGeom>
          <a:noFill/>
          <a:ln w="9525">
            <a:noFill/>
            <a:miter lim="800000"/>
            <a:headEnd/>
            <a:tailEnd/>
          </a:ln>
          <a:effectLst/>
        </p:spPr>
        <p:txBody>
          <a:bodyPr lIns="0" tIns="43016" rIns="0" bIns="43016">
            <a:spAutoFit/>
          </a:bodyPr>
          <a:lstStyle/>
          <a:p>
            <a:pPr algn="r" eaLnBrk="0" hangingPunct="0">
              <a:spcBef>
                <a:spcPct val="0"/>
              </a:spcBef>
              <a:buClrTx/>
              <a:buFontTx/>
              <a:buNone/>
              <a:defRPr/>
            </a:pPr>
            <a:fld id="{01B7AD21-05F2-4769-984D-A48C50FB3FC7}" type="slidenum">
              <a:rPr lang="en-US" sz="1035" b="1" i="0">
                <a:solidFill>
                  <a:srgbClr val="4D4D4D"/>
                </a:solidFill>
              </a:rPr>
              <a:pPr algn="r" eaLnBrk="0" hangingPunct="0">
                <a:spcBef>
                  <a:spcPct val="0"/>
                </a:spcBef>
                <a:buClrTx/>
                <a:buFontTx/>
                <a:buNone/>
                <a:defRPr/>
              </a:pPr>
              <a:t>‹#›</a:t>
            </a:fld>
            <a:endParaRPr lang="en-US" sz="1035" b="1" i="0" dirty="0">
              <a:solidFill>
                <a:srgbClr val="4D4D4D"/>
              </a:solidFill>
            </a:endParaRPr>
          </a:p>
        </p:txBody>
      </p:sp>
      <p:sp>
        <p:nvSpPr>
          <p:cNvPr id="113690" name="Line 26"/>
          <p:cNvSpPr>
            <a:spLocks noChangeShapeType="1"/>
          </p:cNvSpPr>
          <p:nvPr userDrawn="1"/>
        </p:nvSpPr>
        <p:spPr bwMode="auto">
          <a:xfrm flipH="1">
            <a:off x="653112" y="255495"/>
            <a:ext cx="0" cy="688788"/>
          </a:xfrm>
          <a:prstGeom prst="line">
            <a:avLst/>
          </a:prstGeom>
          <a:noFill/>
          <a:ln w="19050">
            <a:solidFill>
              <a:srgbClr val="645A4C"/>
            </a:solidFill>
            <a:round/>
            <a:headEnd/>
            <a:tailEnd/>
          </a:ln>
          <a:effectLst/>
        </p:spPr>
        <p:txBody>
          <a:bodyPr lIns="86051" tIns="43026" rIns="86051" bIns="43026"/>
          <a:lstStyle/>
          <a:p>
            <a:pPr algn="ctr">
              <a:defRPr/>
            </a:pPr>
            <a:endParaRPr lang="en-US" sz="941" i="0"/>
          </a:p>
        </p:txBody>
      </p:sp>
      <p:sp>
        <p:nvSpPr>
          <p:cNvPr id="113691" name="Line 27"/>
          <p:cNvSpPr>
            <a:spLocks noChangeShapeType="1"/>
          </p:cNvSpPr>
          <p:nvPr userDrawn="1"/>
        </p:nvSpPr>
        <p:spPr bwMode="auto">
          <a:xfrm flipH="1">
            <a:off x="7605497" y="1255059"/>
            <a:ext cx="0" cy="5850965"/>
          </a:xfrm>
          <a:prstGeom prst="line">
            <a:avLst/>
          </a:prstGeom>
          <a:noFill/>
          <a:ln w="19050">
            <a:solidFill>
              <a:srgbClr val="645A4C"/>
            </a:solidFill>
            <a:round/>
            <a:headEnd/>
            <a:tailEnd/>
          </a:ln>
          <a:effectLst/>
        </p:spPr>
        <p:txBody>
          <a:bodyPr lIns="86051" tIns="43026" rIns="86051" bIns="43026"/>
          <a:lstStyle/>
          <a:p>
            <a:pPr algn="ctr">
              <a:defRPr/>
            </a:pPr>
            <a:endParaRPr lang="en-US" sz="941" i="0"/>
          </a:p>
        </p:txBody>
      </p:sp>
      <p:pic>
        <p:nvPicPr>
          <p:cNvPr id="3" name="Picture 2"/>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22334" y="6557603"/>
            <a:ext cx="1378136" cy="459379"/>
          </a:xfrm>
          <a:prstGeom prst="rect">
            <a:avLst/>
          </a:prstGeom>
        </p:spPr>
      </p:pic>
    </p:spTree>
    <p:extLst>
      <p:ext uri="{BB962C8B-B14F-4D97-AF65-F5344CB8AC3E}">
        <p14:creationId xmlns:p14="http://schemas.microsoft.com/office/powerpoint/2010/main" val="208352578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xStyles>
    <p:titleStyle>
      <a:lvl1pPr algn="l" rtl="0" eaLnBrk="0" fontAlgn="base" hangingPunct="0">
        <a:spcBef>
          <a:spcPct val="0"/>
        </a:spcBef>
        <a:spcAft>
          <a:spcPct val="0"/>
        </a:spcAft>
        <a:defRPr sz="2635">
          <a:solidFill>
            <a:srgbClr val="4D4D4D"/>
          </a:solidFill>
          <a:latin typeface="+mj-lt"/>
          <a:ea typeface="+mj-ea"/>
          <a:cs typeface="+mj-cs"/>
        </a:defRPr>
      </a:lvl1pPr>
      <a:lvl2pPr algn="l" rtl="0" eaLnBrk="0" fontAlgn="base" hangingPunct="0">
        <a:spcBef>
          <a:spcPct val="0"/>
        </a:spcBef>
        <a:spcAft>
          <a:spcPct val="0"/>
        </a:spcAft>
        <a:defRPr sz="2635">
          <a:solidFill>
            <a:srgbClr val="4D4D4D"/>
          </a:solidFill>
          <a:latin typeface="Palatino Linotype" pitchFamily="18" charset="0"/>
        </a:defRPr>
      </a:lvl2pPr>
      <a:lvl3pPr algn="l" rtl="0" eaLnBrk="0" fontAlgn="base" hangingPunct="0">
        <a:spcBef>
          <a:spcPct val="0"/>
        </a:spcBef>
        <a:spcAft>
          <a:spcPct val="0"/>
        </a:spcAft>
        <a:defRPr sz="2635">
          <a:solidFill>
            <a:srgbClr val="4D4D4D"/>
          </a:solidFill>
          <a:latin typeface="Palatino Linotype" pitchFamily="18" charset="0"/>
        </a:defRPr>
      </a:lvl3pPr>
      <a:lvl4pPr algn="l" rtl="0" eaLnBrk="0" fontAlgn="base" hangingPunct="0">
        <a:spcBef>
          <a:spcPct val="0"/>
        </a:spcBef>
        <a:spcAft>
          <a:spcPct val="0"/>
        </a:spcAft>
        <a:defRPr sz="2635">
          <a:solidFill>
            <a:srgbClr val="4D4D4D"/>
          </a:solidFill>
          <a:latin typeface="Palatino Linotype" pitchFamily="18" charset="0"/>
        </a:defRPr>
      </a:lvl4pPr>
      <a:lvl5pPr algn="l" rtl="0" eaLnBrk="0" fontAlgn="base" hangingPunct="0">
        <a:spcBef>
          <a:spcPct val="0"/>
        </a:spcBef>
        <a:spcAft>
          <a:spcPct val="0"/>
        </a:spcAft>
        <a:defRPr sz="2635">
          <a:solidFill>
            <a:srgbClr val="4D4D4D"/>
          </a:solidFill>
          <a:latin typeface="Palatino Linotype" pitchFamily="18" charset="0"/>
        </a:defRPr>
      </a:lvl5pPr>
      <a:lvl6pPr marL="430317" algn="l" rtl="0" eaLnBrk="0" fontAlgn="base" hangingPunct="0">
        <a:spcBef>
          <a:spcPct val="0"/>
        </a:spcBef>
        <a:spcAft>
          <a:spcPct val="0"/>
        </a:spcAft>
        <a:defRPr sz="2635">
          <a:solidFill>
            <a:srgbClr val="4D4D4D"/>
          </a:solidFill>
          <a:latin typeface="Palatino Linotype" pitchFamily="18" charset="0"/>
        </a:defRPr>
      </a:lvl6pPr>
      <a:lvl7pPr marL="860633" algn="l" rtl="0" eaLnBrk="0" fontAlgn="base" hangingPunct="0">
        <a:spcBef>
          <a:spcPct val="0"/>
        </a:spcBef>
        <a:spcAft>
          <a:spcPct val="0"/>
        </a:spcAft>
        <a:defRPr sz="2635">
          <a:solidFill>
            <a:srgbClr val="4D4D4D"/>
          </a:solidFill>
          <a:latin typeface="Palatino Linotype" pitchFamily="18" charset="0"/>
        </a:defRPr>
      </a:lvl7pPr>
      <a:lvl8pPr marL="1290950" algn="l" rtl="0" eaLnBrk="0" fontAlgn="base" hangingPunct="0">
        <a:spcBef>
          <a:spcPct val="0"/>
        </a:spcBef>
        <a:spcAft>
          <a:spcPct val="0"/>
        </a:spcAft>
        <a:defRPr sz="2635">
          <a:solidFill>
            <a:srgbClr val="4D4D4D"/>
          </a:solidFill>
          <a:latin typeface="Palatino Linotype" pitchFamily="18" charset="0"/>
        </a:defRPr>
      </a:lvl8pPr>
      <a:lvl9pPr marL="1721267" algn="l" rtl="0" eaLnBrk="0" fontAlgn="base" hangingPunct="0">
        <a:spcBef>
          <a:spcPct val="0"/>
        </a:spcBef>
        <a:spcAft>
          <a:spcPct val="0"/>
        </a:spcAft>
        <a:defRPr sz="2635">
          <a:solidFill>
            <a:srgbClr val="4D4D4D"/>
          </a:solidFill>
          <a:latin typeface="Palatino Linotype" pitchFamily="18" charset="0"/>
        </a:defRPr>
      </a:lvl9pPr>
    </p:titleStyle>
    <p:bodyStyle>
      <a:lvl1pPr marL="322737" indent="-322737" algn="l" rtl="0" eaLnBrk="0" fontAlgn="base" hangingPunct="0">
        <a:spcBef>
          <a:spcPct val="0"/>
        </a:spcBef>
        <a:spcAft>
          <a:spcPct val="50000"/>
        </a:spcAft>
        <a:buClr>
          <a:srgbClr val="407EC9"/>
        </a:buClr>
        <a:buFont typeface="Wingdings" pitchFamily="2" charset="2"/>
        <a:buChar char="u"/>
        <a:defRPr sz="1318">
          <a:solidFill>
            <a:schemeClr val="tx1"/>
          </a:solidFill>
          <a:latin typeface="+mn-lt"/>
          <a:ea typeface="+mn-ea"/>
          <a:cs typeface="+mn-cs"/>
        </a:defRPr>
      </a:lvl1pPr>
      <a:lvl2pPr marL="699265" indent="-270443" algn="l" rtl="0" eaLnBrk="0" fontAlgn="base" hangingPunct="0">
        <a:spcBef>
          <a:spcPct val="0"/>
        </a:spcBef>
        <a:spcAft>
          <a:spcPct val="50000"/>
        </a:spcAft>
        <a:buClr>
          <a:srgbClr val="407EC9"/>
        </a:buClr>
        <a:buFont typeface="Wingdings" pitchFamily="2" charset="2"/>
        <a:buChar char="n"/>
        <a:defRPr sz="1318">
          <a:solidFill>
            <a:schemeClr val="tx1"/>
          </a:solidFill>
          <a:latin typeface="+mn-lt"/>
          <a:cs typeface="Times New Roman" pitchFamily="18" charset="0"/>
        </a:defRPr>
      </a:lvl2pPr>
      <a:lvl3pPr marL="1075792" indent="-215158" algn="l" rtl="0" eaLnBrk="0" fontAlgn="base" hangingPunct="0">
        <a:spcBef>
          <a:spcPct val="0"/>
        </a:spcBef>
        <a:spcAft>
          <a:spcPct val="50000"/>
        </a:spcAft>
        <a:buClr>
          <a:srgbClr val="407EC9"/>
        </a:buClr>
        <a:buFont typeface="Wingdings 2" pitchFamily="18" charset="2"/>
        <a:buChar char="®"/>
        <a:defRPr sz="1318">
          <a:solidFill>
            <a:schemeClr val="tx1"/>
          </a:solidFill>
          <a:latin typeface="+mn-lt"/>
          <a:cs typeface="Times New Roman" pitchFamily="18" charset="0"/>
        </a:defRPr>
      </a:lvl3pPr>
      <a:lvl4pPr marL="1506108" indent="-215158" algn="l" rtl="0" eaLnBrk="0" fontAlgn="base" hangingPunct="0">
        <a:spcBef>
          <a:spcPct val="20000"/>
        </a:spcBef>
        <a:spcAft>
          <a:spcPct val="25000"/>
        </a:spcAft>
        <a:buClr>
          <a:srgbClr val="143369"/>
        </a:buClr>
        <a:buFont typeface="Wingdings 2" pitchFamily="18" charset="2"/>
        <a:buChar char="®"/>
        <a:defRPr sz="1129">
          <a:solidFill>
            <a:schemeClr val="tx1"/>
          </a:solidFill>
          <a:latin typeface="+mj-lt"/>
          <a:cs typeface="Times New Roman" pitchFamily="18" charset="0"/>
        </a:defRPr>
      </a:lvl4pPr>
      <a:lvl5pPr marL="1936425" indent="-215158" algn="l" rtl="0" eaLnBrk="0" fontAlgn="base" hangingPunct="0">
        <a:spcBef>
          <a:spcPct val="20000"/>
        </a:spcBef>
        <a:spcAft>
          <a:spcPct val="25000"/>
        </a:spcAft>
        <a:buClr>
          <a:srgbClr val="143369"/>
        </a:buClr>
        <a:buFont typeface="Wingdings 2" pitchFamily="18" charset="2"/>
        <a:buChar char="®"/>
        <a:defRPr sz="1129">
          <a:solidFill>
            <a:schemeClr val="tx1"/>
          </a:solidFill>
          <a:latin typeface="+mj-lt"/>
          <a:cs typeface="Times New Roman" pitchFamily="18" charset="0"/>
        </a:defRPr>
      </a:lvl5pPr>
      <a:lvl6pPr marL="2366742" indent="-215158" algn="l" rtl="0" fontAlgn="base">
        <a:spcBef>
          <a:spcPct val="20000"/>
        </a:spcBef>
        <a:spcAft>
          <a:spcPct val="25000"/>
        </a:spcAft>
        <a:buClr>
          <a:srgbClr val="143369"/>
        </a:buClr>
        <a:buFont typeface="Wingdings 2" pitchFamily="18" charset="2"/>
        <a:buChar char="®"/>
        <a:defRPr sz="1129">
          <a:solidFill>
            <a:schemeClr val="tx1"/>
          </a:solidFill>
          <a:latin typeface="+mj-lt"/>
          <a:cs typeface="Times New Roman" pitchFamily="18" charset="0"/>
        </a:defRPr>
      </a:lvl6pPr>
      <a:lvl7pPr marL="2797058" indent="-215158" algn="l" rtl="0" fontAlgn="base">
        <a:spcBef>
          <a:spcPct val="20000"/>
        </a:spcBef>
        <a:spcAft>
          <a:spcPct val="25000"/>
        </a:spcAft>
        <a:buClr>
          <a:srgbClr val="143369"/>
        </a:buClr>
        <a:buFont typeface="Wingdings 2" pitchFamily="18" charset="2"/>
        <a:buChar char="®"/>
        <a:defRPr sz="1129">
          <a:solidFill>
            <a:schemeClr val="tx1"/>
          </a:solidFill>
          <a:latin typeface="+mj-lt"/>
          <a:cs typeface="Times New Roman" pitchFamily="18" charset="0"/>
        </a:defRPr>
      </a:lvl7pPr>
      <a:lvl8pPr marL="3227375" indent="-215158" algn="l" rtl="0" fontAlgn="base">
        <a:spcBef>
          <a:spcPct val="20000"/>
        </a:spcBef>
        <a:spcAft>
          <a:spcPct val="25000"/>
        </a:spcAft>
        <a:buClr>
          <a:srgbClr val="143369"/>
        </a:buClr>
        <a:buFont typeface="Wingdings 2" pitchFamily="18" charset="2"/>
        <a:buChar char="®"/>
        <a:defRPr sz="1129">
          <a:solidFill>
            <a:schemeClr val="tx1"/>
          </a:solidFill>
          <a:latin typeface="+mj-lt"/>
          <a:cs typeface="Times New Roman" pitchFamily="18" charset="0"/>
        </a:defRPr>
      </a:lvl8pPr>
      <a:lvl9pPr marL="3657691" indent="-215158" algn="l" rtl="0" fontAlgn="base">
        <a:spcBef>
          <a:spcPct val="20000"/>
        </a:spcBef>
        <a:spcAft>
          <a:spcPct val="25000"/>
        </a:spcAft>
        <a:buClr>
          <a:srgbClr val="143369"/>
        </a:buClr>
        <a:buFont typeface="Wingdings 2" pitchFamily="18" charset="2"/>
        <a:buChar char="®"/>
        <a:defRPr sz="1129">
          <a:solidFill>
            <a:schemeClr val="tx1"/>
          </a:solidFill>
          <a:latin typeface="+mj-lt"/>
          <a:cs typeface="Times New Roman" pitchFamily="18" charset="0"/>
        </a:defRPr>
      </a:lvl9pPr>
    </p:bodyStyle>
    <p:otherStyle>
      <a:defPPr>
        <a:defRPr lang="en-US"/>
      </a:defPPr>
      <a:lvl1pPr marL="0" algn="l" defTabSz="860633" rtl="0" eaLnBrk="1" latinLnBrk="0" hangingPunct="1">
        <a:defRPr sz="1694" kern="1200">
          <a:solidFill>
            <a:schemeClr val="tx1"/>
          </a:solidFill>
          <a:latin typeface="+mn-lt"/>
          <a:ea typeface="+mn-ea"/>
          <a:cs typeface="+mn-cs"/>
        </a:defRPr>
      </a:lvl1pPr>
      <a:lvl2pPr marL="430317" algn="l" defTabSz="860633" rtl="0" eaLnBrk="1" latinLnBrk="0" hangingPunct="1">
        <a:defRPr sz="1694" kern="1200">
          <a:solidFill>
            <a:schemeClr val="tx1"/>
          </a:solidFill>
          <a:latin typeface="+mn-lt"/>
          <a:ea typeface="+mn-ea"/>
          <a:cs typeface="+mn-cs"/>
        </a:defRPr>
      </a:lvl2pPr>
      <a:lvl3pPr marL="860633" algn="l" defTabSz="860633" rtl="0" eaLnBrk="1" latinLnBrk="0" hangingPunct="1">
        <a:defRPr sz="1694" kern="1200">
          <a:solidFill>
            <a:schemeClr val="tx1"/>
          </a:solidFill>
          <a:latin typeface="+mn-lt"/>
          <a:ea typeface="+mn-ea"/>
          <a:cs typeface="+mn-cs"/>
        </a:defRPr>
      </a:lvl3pPr>
      <a:lvl4pPr marL="1290950" algn="l" defTabSz="860633" rtl="0" eaLnBrk="1" latinLnBrk="0" hangingPunct="1">
        <a:defRPr sz="1694" kern="1200">
          <a:solidFill>
            <a:schemeClr val="tx1"/>
          </a:solidFill>
          <a:latin typeface="+mn-lt"/>
          <a:ea typeface="+mn-ea"/>
          <a:cs typeface="+mn-cs"/>
        </a:defRPr>
      </a:lvl4pPr>
      <a:lvl5pPr marL="1721267" algn="l" defTabSz="860633" rtl="0" eaLnBrk="1" latinLnBrk="0" hangingPunct="1">
        <a:defRPr sz="1694" kern="1200">
          <a:solidFill>
            <a:schemeClr val="tx1"/>
          </a:solidFill>
          <a:latin typeface="+mn-lt"/>
          <a:ea typeface="+mn-ea"/>
          <a:cs typeface="+mn-cs"/>
        </a:defRPr>
      </a:lvl5pPr>
      <a:lvl6pPr marL="2151583" algn="l" defTabSz="860633" rtl="0" eaLnBrk="1" latinLnBrk="0" hangingPunct="1">
        <a:defRPr sz="1694" kern="1200">
          <a:solidFill>
            <a:schemeClr val="tx1"/>
          </a:solidFill>
          <a:latin typeface="+mn-lt"/>
          <a:ea typeface="+mn-ea"/>
          <a:cs typeface="+mn-cs"/>
        </a:defRPr>
      </a:lvl6pPr>
      <a:lvl7pPr marL="2581900" algn="l" defTabSz="860633" rtl="0" eaLnBrk="1" latinLnBrk="0" hangingPunct="1">
        <a:defRPr sz="1694" kern="1200">
          <a:solidFill>
            <a:schemeClr val="tx1"/>
          </a:solidFill>
          <a:latin typeface="+mn-lt"/>
          <a:ea typeface="+mn-ea"/>
          <a:cs typeface="+mn-cs"/>
        </a:defRPr>
      </a:lvl7pPr>
      <a:lvl8pPr marL="3012216" algn="l" defTabSz="860633" rtl="0" eaLnBrk="1" latinLnBrk="0" hangingPunct="1">
        <a:defRPr sz="1694" kern="1200">
          <a:solidFill>
            <a:schemeClr val="tx1"/>
          </a:solidFill>
          <a:latin typeface="+mn-lt"/>
          <a:ea typeface="+mn-ea"/>
          <a:cs typeface="+mn-cs"/>
        </a:defRPr>
      </a:lvl8pPr>
      <a:lvl9pPr marL="3442533" algn="l" defTabSz="860633" rtl="0" eaLnBrk="1" latinLnBrk="0" hangingPunct="1">
        <a:defRPr sz="169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09282D5-D889-4555-BB61-CC42967F4D74}"/>
              </a:ext>
            </a:extLst>
          </p:cNvPr>
          <p:cNvSpPr>
            <a:spLocks noGrp="1"/>
          </p:cNvSpPr>
          <p:nvPr>
            <p:ph type="title"/>
          </p:nvPr>
        </p:nvSpPr>
        <p:spPr>
          <a:xfrm>
            <a:off x="660083" y="389467"/>
            <a:ext cx="8281035" cy="141393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42EBBC-4D99-42D8-95DD-B26B4659809C}"/>
              </a:ext>
            </a:extLst>
          </p:cNvPr>
          <p:cNvSpPr>
            <a:spLocks noGrp="1"/>
          </p:cNvSpPr>
          <p:nvPr>
            <p:ph type="body" idx="1"/>
          </p:nvPr>
        </p:nvSpPr>
        <p:spPr>
          <a:xfrm>
            <a:off x="660083" y="1947333"/>
            <a:ext cx="8281035"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093648-DF27-43C6-9C14-2DD2B2C6BF90}"/>
              </a:ext>
            </a:extLst>
          </p:cNvPr>
          <p:cNvSpPr>
            <a:spLocks noGrp="1"/>
          </p:cNvSpPr>
          <p:nvPr>
            <p:ph type="dt" sz="half" idx="2"/>
          </p:nvPr>
        </p:nvSpPr>
        <p:spPr>
          <a:xfrm>
            <a:off x="660083" y="6780107"/>
            <a:ext cx="2160270" cy="389467"/>
          </a:xfrm>
          <a:prstGeom prst="rect">
            <a:avLst/>
          </a:prstGeom>
        </p:spPr>
        <p:txBody>
          <a:bodyPr vert="horz" lIns="91440" tIns="45720" rIns="91440" bIns="45720" rtlCol="0" anchor="ctr"/>
          <a:lstStyle>
            <a:lvl1pPr algn="l">
              <a:defRPr sz="945">
                <a:solidFill>
                  <a:schemeClr val="tx1">
                    <a:tint val="75000"/>
                  </a:schemeClr>
                </a:solidFill>
              </a:defRPr>
            </a:lvl1pPr>
          </a:lstStyle>
          <a:p>
            <a:fld id="{24D7533A-0C28-455E-90DA-2FD19CE091AE}" type="datetimeFigureOut">
              <a:rPr lang="en-US" smtClean="0"/>
              <a:t>12/2/2022</a:t>
            </a:fld>
            <a:endParaRPr lang="en-US"/>
          </a:p>
        </p:txBody>
      </p:sp>
      <p:sp>
        <p:nvSpPr>
          <p:cNvPr id="5" name="Footer Placeholder 4">
            <a:extLst>
              <a:ext uri="{FF2B5EF4-FFF2-40B4-BE49-F238E27FC236}">
                <a16:creationId xmlns:a16="http://schemas.microsoft.com/office/drawing/2014/main" id="{45F4752C-1BF6-44C9-8608-7BCFDB932583}"/>
              </a:ext>
            </a:extLst>
          </p:cNvPr>
          <p:cNvSpPr>
            <a:spLocks noGrp="1"/>
          </p:cNvSpPr>
          <p:nvPr>
            <p:ph type="ftr" sz="quarter" idx="3"/>
          </p:nvPr>
        </p:nvSpPr>
        <p:spPr>
          <a:xfrm>
            <a:off x="3180398" y="6780107"/>
            <a:ext cx="3240405" cy="389467"/>
          </a:xfrm>
          <a:prstGeom prst="rect">
            <a:avLst/>
          </a:prstGeom>
        </p:spPr>
        <p:txBody>
          <a:bodyPr vert="horz" lIns="91440" tIns="45720" rIns="91440" bIns="45720" rtlCol="0" anchor="ctr"/>
          <a:lstStyle>
            <a:lvl1pPr algn="ctr">
              <a:defRPr sz="945">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488E6E-4658-4CCD-ADB5-8C8B35C06708}"/>
              </a:ext>
            </a:extLst>
          </p:cNvPr>
          <p:cNvSpPr>
            <a:spLocks noGrp="1"/>
          </p:cNvSpPr>
          <p:nvPr>
            <p:ph type="sldNum" sz="quarter" idx="4"/>
          </p:nvPr>
        </p:nvSpPr>
        <p:spPr>
          <a:xfrm>
            <a:off x="6780848" y="6780107"/>
            <a:ext cx="2160270" cy="389467"/>
          </a:xfrm>
          <a:prstGeom prst="rect">
            <a:avLst/>
          </a:prstGeom>
        </p:spPr>
        <p:txBody>
          <a:bodyPr vert="horz" lIns="91440" tIns="45720" rIns="91440" bIns="45720" rtlCol="0" anchor="ctr"/>
          <a:lstStyle>
            <a:lvl1pPr algn="r">
              <a:defRPr sz="945">
                <a:solidFill>
                  <a:schemeClr val="tx1">
                    <a:tint val="75000"/>
                  </a:schemeClr>
                </a:solidFill>
              </a:defRPr>
            </a:lvl1pPr>
          </a:lstStyle>
          <a:p>
            <a:fld id="{5EB823ED-F882-4198-8C4C-0AD6987CF2B5}" type="slidenum">
              <a:rPr lang="en-US" smtClean="0"/>
              <a:t>‹#›</a:t>
            </a:fld>
            <a:endParaRPr lang="en-US"/>
          </a:p>
        </p:txBody>
      </p:sp>
    </p:spTree>
    <p:extLst>
      <p:ext uri="{BB962C8B-B14F-4D97-AF65-F5344CB8AC3E}">
        <p14:creationId xmlns:p14="http://schemas.microsoft.com/office/powerpoint/2010/main" val="232279856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txStyles>
    <p:titleStyle>
      <a:lvl1pPr algn="l" defTabSz="720090" rtl="0" eaLnBrk="1" latinLnBrk="0" hangingPunct="1">
        <a:lnSpc>
          <a:spcPct val="90000"/>
        </a:lnSpc>
        <a:spcBef>
          <a:spcPct val="0"/>
        </a:spcBef>
        <a:buNone/>
        <a:defRPr sz="3465" kern="1200">
          <a:solidFill>
            <a:schemeClr val="tx1"/>
          </a:solidFill>
          <a:latin typeface="+mj-lt"/>
          <a:ea typeface="+mj-ea"/>
          <a:cs typeface="+mj-cs"/>
        </a:defRPr>
      </a:lvl1pPr>
    </p:titleStyle>
    <p:bodyStyle>
      <a:lvl1pPr marL="180023" indent="-180023" algn="l" defTabSz="720090" rtl="0" eaLnBrk="1" latinLnBrk="0" hangingPunct="1">
        <a:lnSpc>
          <a:spcPct val="90000"/>
        </a:lnSpc>
        <a:spcBef>
          <a:spcPts val="788"/>
        </a:spcBef>
        <a:buFont typeface="Arial" panose="020B0604020202020204" pitchFamily="34" charset="0"/>
        <a:buChar char="•"/>
        <a:defRPr sz="2205" kern="1200">
          <a:solidFill>
            <a:schemeClr val="tx1"/>
          </a:solidFill>
          <a:latin typeface="+mn-lt"/>
          <a:ea typeface="+mn-ea"/>
          <a:cs typeface="+mn-cs"/>
        </a:defRPr>
      </a:lvl1pPr>
      <a:lvl2pPr marL="540068" indent="-180023" algn="l" defTabSz="720090" rtl="0" eaLnBrk="1" latinLnBrk="0" hangingPunct="1">
        <a:lnSpc>
          <a:spcPct val="90000"/>
        </a:lnSpc>
        <a:spcBef>
          <a:spcPts val="394"/>
        </a:spcBef>
        <a:buFont typeface="Arial" panose="020B0604020202020204" pitchFamily="34" charset="0"/>
        <a:buChar char="•"/>
        <a:defRPr sz="1890" kern="1200">
          <a:solidFill>
            <a:schemeClr val="tx1"/>
          </a:solidFill>
          <a:latin typeface="+mn-lt"/>
          <a:ea typeface="+mn-ea"/>
          <a:cs typeface="+mn-cs"/>
        </a:defRPr>
      </a:lvl2pPr>
      <a:lvl3pPr marL="900113" indent="-180023" algn="l" defTabSz="720090" rtl="0" eaLnBrk="1" latinLnBrk="0" hangingPunct="1">
        <a:lnSpc>
          <a:spcPct val="90000"/>
        </a:lnSpc>
        <a:spcBef>
          <a:spcPts val="394"/>
        </a:spcBef>
        <a:buFont typeface="Arial" panose="020B0604020202020204" pitchFamily="34" charset="0"/>
        <a:buChar char="•"/>
        <a:defRPr sz="1575" kern="1200">
          <a:solidFill>
            <a:schemeClr val="tx1"/>
          </a:solidFill>
          <a:latin typeface="+mn-lt"/>
          <a:ea typeface="+mn-ea"/>
          <a:cs typeface="+mn-cs"/>
        </a:defRPr>
      </a:lvl3pPr>
      <a:lvl4pPr marL="1260158"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4pPr>
      <a:lvl5pPr marL="1620203"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5pPr>
      <a:lvl6pPr marL="1980248"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6pPr>
      <a:lvl7pPr marL="2340293"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7pPr>
      <a:lvl8pPr marL="2700338"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8pPr>
      <a:lvl9pPr marL="3060383" indent="-180023" algn="l" defTabSz="720090" rtl="0" eaLnBrk="1" latinLnBrk="0" hangingPunct="1">
        <a:lnSpc>
          <a:spcPct val="90000"/>
        </a:lnSpc>
        <a:spcBef>
          <a:spcPts val="394"/>
        </a:spcBef>
        <a:buFont typeface="Arial" panose="020B0604020202020204" pitchFamily="34" charset="0"/>
        <a:buChar char="•"/>
        <a:defRPr sz="1418" kern="1200">
          <a:solidFill>
            <a:schemeClr val="tx1"/>
          </a:solidFill>
          <a:latin typeface="+mn-lt"/>
          <a:ea typeface="+mn-ea"/>
          <a:cs typeface="+mn-cs"/>
        </a:defRPr>
      </a:lvl9pPr>
    </p:bodyStyle>
    <p:otherStyle>
      <a:defPPr>
        <a:defRPr lang="en-US"/>
      </a:defPPr>
      <a:lvl1pPr marL="0" algn="l" defTabSz="720090" rtl="0" eaLnBrk="1" latinLnBrk="0" hangingPunct="1">
        <a:defRPr sz="1418" kern="1200">
          <a:solidFill>
            <a:schemeClr val="tx1"/>
          </a:solidFill>
          <a:latin typeface="+mn-lt"/>
          <a:ea typeface="+mn-ea"/>
          <a:cs typeface="+mn-cs"/>
        </a:defRPr>
      </a:lvl1pPr>
      <a:lvl2pPr marL="360045" algn="l" defTabSz="720090" rtl="0" eaLnBrk="1" latinLnBrk="0" hangingPunct="1">
        <a:defRPr sz="1418" kern="1200">
          <a:solidFill>
            <a:schemeClr val="tx1"/>
          </a:solidFill>
          <a:latin typeface="+mn-lt"/>
          <a:ea typeface="+mn-ea"/>
          <a:cs typeface="+mn-cs"/>
        </a:defRPr>
      </a:lvl2pPr>
      <a:lvl3pPr marL="720090" algn="l" defTabSz="720090" rtl="0" eaLnBrk="1" latinLnBrk="0" hangingPunct="1">
        <a:defRPr sz="1418" kern="1200">
          <a:solidFill>
            <a:schemeClr val="tx1"/>
          </a:solidFill>
          <a:latin typeface="+mn-lt"/>
          <a:ea typeface="+mn-ea"/>
          <a:cs typeface="+mn-cs"/>
        </a:defRPr>
      </a:lvl3pPr>
      <a:lvl4pPr marL="1080135" algn="l" defTabSz="720090" rtl="0" eaLnBrk="1" latinLnBrk="0" hangingPunct="1">
        <a:defRPr sz="1418" kern="1200">
          <a:solidFill>
            <a:schemeClr val="tx1"/>
          </a:solidFill>
          <a:latin typeface="+mn-lt"/>
          <a:ea typeface="+mn-ea"/>
          <a:cs typeface="+mn-cs"/>
        </a:defRPr>
      </a:lvl4pPr>
      <a:lvl5pPr marL="1440180" algn="l" defTabSz="720090" rtl="0" eaLnBrk="1" latinLnBrk="0" hangingPunct="1">
        <a:defRPr sz="1418" kern="1200">
          <a:solidFill>
            <a:schemeClr val="tx1"/>
          </a:solidFill>
          <a:latin typeface="+mn-lt"/>
          <a:ea typeface="+mn-ea"/>
          <a:cs typeface="+mn-cs"/>
        </a:defRPr>
      </a:lvl5pPr>
      <a:lvl6pPr marL="1800225" algn="l" defTabSz="720090" rtl="0" eaLnBrk="1" latinLnBrk="0" hangingPunct="1">
        <a:defRPr sz="1418" kern="1200">
          <a:solidFill>
            <a:schemeClr val="tx1"/>
          </a:solidFill>
          <a:latin typeface="+mn-lt"/>
          <a:ea typeface="+mn-ea"/>
          <a:cs typeface="+mn-cs"/>
        </a:defRPr>
      </a:lvl6pPr>
      <a:lvl7pPr marL="2160270" algn="l" defTabSz="720090" rtl="0" eaLnBrk="1" latinLnBrk="0" hangingPunct="1">
        <a:defRPr sz="1418" kern="1200">
          <a:solidFill>
            <a:schemeClr val="tx1"/>
          </a:solidFill>
          <a:latin typeface="+mn-lt"/>
          <a:ea typeface="+mn-ea"/>
          <a:cs typeface="+mn-cs"/>
        </a:defRPr>
      </a:lvl7pPr>
      <a:lvl8pPr marL="2520315" algn="l" defTabSz="720090" rtl="0" eaLnBrk="1" latinLnBrk="0" hangingPunct="1">
        <a:defRPr sz="1418" kern="1200">
          <a:solidFill>
            <a:schemeClr val="tx1"/>
          </a:solidFill>
          <a:latin typeface="+mn-lt"/>
          <a:ea typeface="+mn-ea"/>
          <a:cs typeface="+mn-cs"/>
        </a:defRPr>
      </a:lvl8pPr>
      <a:lvl9pPr marL="2880360" algn="l" defTabSz="720090" rtl="0" eaLnBrk="1" latinLnBrk="0" hangingPunct="1">
        <a:defRPr sz="141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Physician%20Stock%20Benchmarking.xlsx!Report%20Output!R1C1:R12C14"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1.emf"/><Relationship Id="rId5" Type="http://schemas.openxmlformats.org/officeDocument/2006/relationships/oleObject" Target="https://davcapadvisors-my.sharepoint.com/personal/robert_cashion_davcapadvisors_com/Documents/Shared%20Folders/DCA%20Analyst%20Team/Industry%20Reports/Healthcare%20Services/PB/PB%20Data%20Healthcare%20Services%20Physician%20Stock%20Benchmarking.xlsx!Report%20Output!R1C16:R12C25" TargetMode="External"/><Relationship Id="rId4" Type="http://schemas.openxmlformats.org/officeDocument/2006/relationships/image" Target="../media/image30.emf"/></Relationships>
</file>

<file path=ppt/slides/_rels/slide12.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4" TargetMode="External"/><Relationship Id="rId7"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3"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3.emf"/><Relationship Id="rId5"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1" TargetMode="External"/><Relationship Id="rId10" Type="http://schemas.openxmlformats.org/officeDocument/2006/relationships/image" Target="../media/image35.emf"/><Relationship Id="rId4" Type="http://schemas.openxmlformats.org/officeDocument/2006/relationships/image" Target="../media/image32.emf"/><Relationship Id="rId9"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2"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8" TargetMode="External"/><Relationship Id="rId7"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6"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7.wmf"/><Relationship Id="rId5"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5" TargetMode="External"/><Relationship Id="rId4" Type="http://schemas.openxmlformats.org/officeDocument/2006/relationships/image" Target="../media/image36.wmf"/></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w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1" TargetMode="External"/><Relationship Id="rId5" Type="http://schemas.openxmlformats.org/officeDocument/2006/relationships/image" Target="../media/image40.w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3"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chart" Target="../charts/chart8.xml"/><Relationship Id="rId5" Type="http://schemas.openxmlformats.org/officeDocument/2006/relationships/image" Target="../media/image43.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5.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8"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8.e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14" TargetMode="External"/><Relationship Id="rId5" Type="http://schemas.openxmlformats.org/officeDocument/2006/relationships/image" Target="../media/image47.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1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em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18" TargetMode="External"/><Relationship Id="rId5" Type="http://schemas.openxmlformats.org/officeDocument/2006/relationships/image" Target="../media/image50.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19"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microsoft.com/office/2007/relationships/hdphoto" Target="../media/hdphoto2.wdp"/><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chart" Target="../charts/chart12.xm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chart" Target="../charts/chart11.xml"/><Relationship Id="rId2" Type="http://schemas.openxmlformats.org/officeDocument/2006/relationships/notesSlide" Target="../notesSlides/notesSlide21.xml"/><Relationship Id="rId16" Type="http://schemas.openxmlformats.org/officeDocument/2006/relationships/chart" Target="../charts/chart10.xml"/><Relationship Id="rId1" Type="http://schemas.openxmlformats.org/officeDocument/2006/relationships/slideLayout" Target="../slideLayouts/slideLayout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chart" Target="../charts/chart9.xml"/><Relationship Id="rId10" Type="http://schemas.openxmlformats.org/officeDocument/2006/relationships/image" Target="../media/image18.svg"/><Relationship Id="rId19" Type="http://schemas.openxmlformats.org/officeDocument/2006/relationships/chart" Target="../charts/chart13.xml"/><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22.xml.rels><?xml version="1.0" encoding="UTF-8" standalone="yes"?>
<Relationships xmlns="http://schemas.openxmlformats.org/package/2006/relationships"><Relationship Id="rId8" Type="http://schemas.openxmlformats.org/officeDocument/2006/relationships/oleObject" Target="https://davcapadvisors-my.sharepoint.com/personal/robert_cashion_davcapadvisors_com/Documents/Shared%20Folders/DCA%20Analyst%20Team/Industry%20Reports/Healthcare%20Services/PB/PB%20Data%20Healthcare%20Services%20Hospice%20Stock%20Benchmarking.xlsx!Peer%20Group%20Comps!%5bPB%20Data%20Healthcare%20Services%20Hospice%20Stock%20Benchmarking.xlsx%5dPeer%20Group%20Comps%20&#1044;&#1080;&#1072;&#1075;&#1088;&#1072;&#1084;&#1084;&#1072;%203" TargetMode="External"/><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xml"/><Relationship Id="rId1" Type="http://schemas.openxmlformats.org/officeDocument/2006/relationships/themeOverride" Target="../theme/themeOverride5.xml"/><Relationship Id="rId5" Type="http://schemas.openxmlformats.org/officeDocument/2006/relationships/image" Target="../media/image59.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Hospice.xlsx!Companies%20snapshot!R13C2:R43C9" TargetMode="External"/></Relationships>
</file>

<file path=ppt/slides/_rels/slide24.xml.rels><?xml version="1.0" encoding="UTF-8" standalone="yes"?>
<Relationships xmlns="http://schemas.openxmlformats.org/package/2006/relationships"><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Hospice%20Stock%20Benchmarking.xlsx!Stock%20Performance!%5bPB%20Data%20Healthcare%20Services%20Hospice%20Stock%20Benchmarking.xlsx%5dStock%20Performance%20Chart%201" TargetMode="External"/><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60.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Hospice%20Stock%20Benchmarking.xlsx!Report%20Output!R1C1:R12C13"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62.wmf"/><Relationship Id="rId5" Type="http://schemas.openxmlformats.org/officeDocument/2006/relationships/oleObject" Target="https://davcapadvisors-my.sharepoint.com/personal/robert_cashion_davcapadvisors_com/Documents/Shared%20Folders/DCA%20Analyst%20Team/Industry%20Reports/Healthcare%20Services/PB/PB%20Data%20Healthcare%20Services%20Hospice%20Stock%20Benchmarking.xlsx!Report%20Output!R1C15:R12C24" TargetMode="External"/><Relationship Id="rId4" Type="http://schemas.openxmlformats.org/officeDocument/2006/relationships/image" Target="../media/image61.emf"/></Relationships>
</file>

<file path=ppt/slides/_rels/slide27.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4" TargetMode="External"/><Relationship Id="rId7" Type="http://schemas.openxmlformats.org/officeDocument/2006/relationships/oleObject" Target="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3"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64.emf"/><Relationship Id="rId5" Type="http://schemas.openxmlformats.org/officeDocument/2006/relationships/oleObject" Target="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1" TargetMode="External"/><Relationship Id="rId10" Type="http://schemas.openxmlformats.org/officeDocument/2006/relationships/image" Target="../media/image66.emf"/><Relationship Id="rId4" Type="http://schemas.openxmlformats.org/officeDocument/2006/relationships/image" Target="../media/image63.emf"/><Relationship Id="rId9" Type="http://schemas.openxmlformats.org/officeDocument/2006/relationships/oleObject" Target="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2"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2" TargetMode="External"/><Relationship Id="rId7" Type="http://schemas.openxmlformats.org/officeDocument/2006/relationships/oleObject" Target="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6"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68.emf"/><Relationship Id="rId5" Type="http://schemas.openxmlformats.org/officeDocument/2006/relationships/oleObject" Target="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5" TargetMode="External"/><Relationship Id="rId4" Type="http://schemas.openxmlformats.org/officeDocument/2006/relationships/image" Target="../media/image67.emf"/></Relationships>
</file>

<file path=ppt/slides/_rels/slide29.xml.rels><?xml version="1.0" encoding="UTF-8" standalone="yes"?>
<Relationships xmlns="http://schemas.openxmlformats.org/package/2006/relationships"><Relationship Id="rId8"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1" TargetMode="External"/><Relationship Id="rId3" Type="http://schemas.openxmlformats.org/officeDocument/2006/relationships/image" Target="../media/image70.png"/><Relationship Id="rId7" Type="http://schemas.openxmlformats.org/officeDocument/2006/relationships/image" Target="../media/image72.em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2" TargetMode="External"/><Relationship Id="rId5" Type="http://schemas.openxmlformats.org/officeDocument/2006/relationships/image" Target="../media/image71.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4" TargetMode="External"/><Relationship Id="rId9" Type="http://schemas.openxmlformats.org/officeDocument/2006/relationships/image" Target="../media/image73.emf"/></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8" TargetMode="External"/><Relationship Id="rId3" Type="http://schemas.openxmlformats.org/officeDocument/2006/relationships/image" Target="../media/image74.png"/><Relationship Id="rId7" Type="http://schemas.openxmlformats.org/officeDocument/2006/relationships/image" Target="../media/image76.em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9" TargetMode="External"/><Relationship Id="rId5" Type="http://schemas.openxmlformats.org/officeDocument/2006/relationships/image" Target="../media/image75.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7" TargetMode="External"/><Relationship Id="rId9" Type="http://schemas.openxmlformats.org/officeDocument/2006/relationships/image" Target="../media/image77.emf"/></Relationships>
</file>

<file path=ppt/slides/_rels/slide31.xml.rels><?xml version="1.0" encoding="UTF-8" standalone="yes"?>
<Relationships xmlns="http://schemas.openxmlformats.org/package/2006/relationships"><Relationship Id="rId8"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 TargetMode="External"/><Relationship Id="rId3" Type="http://schemas.openxmlformats.org/officeDocument/2006/relationships/image" Target="../media/image78.png"/><Relationship Id="rId7" Type="http://schemas.openxmlformats.org/officeDocument/2006/relationships/image" Target="../media/image80.emf"/><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2" TargetMode="External"/><Relationship Id="rId5" Type="http://schemas.openxmlformats.org/officeDocument/2006/relationships/image" Target="../media/image79.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3" TargetMode="External"/><Relationship Id="rId9" Type="http://schemas.openxmlformats.org/officeDocument/2006/relationships/image" Target="../media/image81.emf"/></Relationships>
</file>

<file path=ppt/slides/_rels/slide32.xml.rels><?xml version="1.0" encoding="UTF-8" standalone="yes"?>
<Relationships xmlns="http://schemas.openxmlformats.org/package/2006/relationships"><Relationship Id="rId8"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8" TargetMode="External"/><Relationship Id="rId3" Type="http://schemas.openxmlformats.org/officeDocument/2006/relationships/image" Target="../media/image82.png"/><Relationship Id="rId7" Type="http://schemas.openxmlformats.org/officeDocument/2006/relationships/image" Target="../media/image84.emf"/><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20" TargetMode="External"/><Relationship Id="rId5" Type="http://schemas.openxmlformats.org/officeDocument/2006/relationships/image" Target="../media/image83.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9" TargetMode="External"/><Relationship Id="rId9" Type="http://schemas.openxmlformats.org/officeDocument/2006/relationships/image" Target="../media/image85.emf"/></Relationships>
</file>

<file path=ppt/slides/_rels/slide33.xml.rels><?xml version="1.0" encoding="UTF-8" standalone="yes"?>
<Relationships xmlns="http://schemas.openxmlformats.org/package/2006/relationships"><Relationship Id="rId8"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5" TargetMode="External"/><Relationship Id="rId3" Type="http://schemas.openxmlformats.org/officeDocument/2006/relationships/image" Target="../media/image86.png"/><Relationship Id="rId7" Type="http://schemas.openxmlformats.org/officeDocument/2006/relationships/image" Target="../media/image88.emf"/><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6" TargetMode="External"/><Relationship Id="rId5" Type="http://schemas.openxmlformats.org/officeDocument/2006/relationships/image" Target="../media/image87.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4" TargetMode="External"/><Relationship Id="rId9" Type="http://schemas.openxmlformats.org/officeDocument/2006/relationships/image" Target="../media/image89.emf"/></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chart" Target="../charts/chart17.xm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chart" Target="../charts/chart16.xml"/><Relationship Id="rId2" Type="http://schemas.openxmlformats.org/officeDocument/2006/relationships/notesSlide" Target="../notesSlides/notesSlide36.xml"/><Relationship Id="rId16" Type="http://schemas.openxmlformats.org/officeDocument/2006/relationships/chart" Target="../charts/chart15.xml"/><Relationship Id="rId1" Type="http://schemas.openxmlformats.org/officeDocument/2006/relationships/slideLayout" Target="../slideLayouts/slideLayout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chart" Target="../charts/chart14.xml"/><Relationship Id="rId10" Type="http://schemas.openxmlformats.org/officeDocument/2006/relationships/image" Target="../media/image18.svg"/><Relationship Id="rId19" Type="http://schemas.openxmlformats.org/officeDocument/2006/relationships/chart" Target="../charts/chart18.xml"/><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37.xml.rels><?xml version="1.0" encoding="UTF-8" standalone="yes"?>
<Relationships xmlns="http://schemas.openxmlformats.org/package/2006/relationships"><Relationship Id="rId8" Type="http://schemas.openxmlformats.org/officeDocument/2006/relationships/chart" Target="../charts/chart19.xml"/><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hemeOverride" Target="../theme/themeOverride7.xml"/><Relationship Id="rId5" Type="http://schemas.openxmlformats.org/officeDocument/2006/relationships/image" Target="../media/image96.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Companies%20snapshot!R13C2:R43C9" TargetMode="External"/></Relationships>
</file>

<file path=ppt/slides/_rels/slide39.xml.rels><?xml version="1.0" encoding="UTF-8" standalone="yes"?>
<Relationships xmlns="http://schemas.openxmlformats.org/package/2006/relationships"><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Telehealth%20Stock%20Benchmarking.xlsx!Stock%20Performance!%5bPB%20Data%20Healthcare%20Services%20Telehealth%20Stock%20Benchmarking.xlsx%5dStock%20Performance%20Chart%201"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97.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hemeOverride" Target="../theme/themeOverride8.xml"/></Relationships>
</file>

<file path=ppt/slides/_rels/slide41.xml.rels><?xml version="1.0" encoding="UTF-8" standalone="yes"?>
<Relationships xmlns="http://schemas.openxmlformats.org/package/2006/relationships"><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4" TargetMode="External"/><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99.emf"/><Relationship Id="rId5"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1" TargetMode="External"/><Relationship Id="rId4" Type="http://schemas.openxmlformats.org/officeDocument/2006/relationships/image" Target="../media/image98.emf"/></Relationships>
</file>

<file path=ppt/slides/_rels/slide42.xml.rels><?xml version="1.0" encoding="UTF-8" standalone="yes"?>
<Relationships xmlns="http://schemas.openxmlformats.org/package/2006/relationships"><Relationship Id="rId8" Type="http://schemas.openxmlformats.org/officeDocument/2006/relationships/image" Target="../media/image102.emf"/><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8" TargetMode="External"/><Relationship Id="rId7"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5" TargetMode="External"/><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101.emf"/><Relationship Id="rId5"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7" TargetMode="External"/><Relationship Id="rId10" Type="http://schemas.openxmlformats.org/officeDocument/2006/relationships/image" Target="../media/image103.emf"/><Relationship Id="rId4" Type="http://schemas.openxmlformats.org/officeDocument/2006/relationships/image" Target="../media/image100.emf"/><Relationship Id="rId9"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6" TargetMode="External"/></Relationships>
</file>

<file path=ppt/slides/_rels/slide43.xml.rels><?xml version="1.0" encoding="UTF-8" standalone="yes"?>
<Relationships xmlns="http://schemas.openxmlformats.org/package/2006/relationships"><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Telehealth%20Stock%20Benchmarking.xlsx!Report%20Output!R1C1:R12C13" TargetMode="Externa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105.emf"/><Relationship Id="rId5" Type="http://schemas.openxmlformats.org/officeDocument/2006/relationships/oleObject" Target="https://davcapadvisors-my.sharepoint.com/personal/robert_cashion_davcapadvisors_com/Documents/Shared%20Folders/DCA%20Analyst%20Team/Industry%20Reports/Healthcare%20Services/PB/PB%20Data%20Healthcare%20Services%20Telehealth%20Stock%20Benchmarking.xlsx!Report%20Output!R1C15:R12C24" TargetMode="External"/><Relationship Id="rId4" Type="http://schemas.openxmlformats.org/officeDocument/2006/relationships/image" Target="../media/image104.emf"/></Relationships>
</file>

<file path=ppt/slides/_rels/slide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4.xml"/><Relationship Id="rId1" Type="http://schemas.openxmlformats.org/officeDocument/2006/relationships/slideLayout" Target="../slideLayouts/slideLayout4.xml"/><Relationship Id="rId5" Type="http://schemas.openxmlformats.org/officeDocument/2006/relationships/image" Target="../media/image107.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Valuation%20Charts!%5bPB%20Data%20Healthcare%20Services%20Telehealth.xlsx%5dValuation%20Charts%20Chart%20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5.xml"/><Relationship Id="rId1" Type="http://schemas.openxmlformats.org/officeDocument/2006/relationships/slideLayout" Target="../slideLayouts/slideLayout4.xml"/><Relationship Id="rId6" Type="http://schemas.openxmlformats.org/officeDocument/2006/relationships/image" Target="../media/image110.emf"/><Relationship Id="rId5"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Valuation%20Charts!%5bPB%20Data%20Healthcare%20Services%20Telehealth.xlsx%5dValuation%20Charts%20Chart%205" TargetMode="External"/><Relationship Id="rId4" Type="http://schemas.openxmlformats.org/officeDocument/2006/relationships/image" Target="../media/image109.svg"/></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112.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Valuation%20Charts!%5bPB%20Data%20Healthcare%20Services%20Telehealth.xlsx%5dValuation%20Charts%20Chart%208"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4.xml"/><Relationship Id="rId5" Type="http://schemas.openxmlformats.org/officeDocument/2006/relationships/image" Target="../media/image114.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Valuation%20Charts!%5bPB%20Data%20Healthcare%20Services%20Telehealth.xlsx%5dValuation%20Charts%20Chart%208"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8.xml"/><Relationship Id="rId1" Type="http://schemas.openxmlformats.org/officeDocument/2006/relationships/slideLayout" Target="../slideLayouts/slideLayout4.xml"/><Relationship Id="rId5" Type="http://schemas.openxmlformats.org/officeDocument/2006/relationships/image" Target="../media/image116.e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Telehealth.xlsx!Valuation%20Charts!%5bPB%20Data%20Healthcare%20Services%20Telehealth.xlsx%5dValuation%20Charts%20Chart%2019"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notesSlide" Target="../notesSlides/notesSlide49.xml"/><Relationship Id="rId1" Type="http://schemas.openxmlformats.org/officeDocument/2006/relationships/slideLayout" Target="../slideLayouts/slideLayout9.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chart" Target="../charts/chart4.xml"/><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chart" Target="../charts/chart3.xml"/><Relationship Id="rId2" Type="http://schemas.openxmlformats.org/officeDocument/2006/relationships/notesSlide" Target="../notesSlides/notesSlide5.xml"/><Relationship Id="rId16" Type="http://schemas.openxmlformats.org/officeDocument/2006/relationships/chart" Target="../charts/chart2.xml"/><Relationship Id="rId20" Type="http://schemas.openxmlformats.org/officeDocument/2006/relationships/chart" Target="../charts/chart6.xml"/><Relationship Id="rId1" Type="http://schemas.openxmlformats.org/officeDocument/2006/relationships/slideLayout" Target="../slideLayouts/slideLayout4.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chart" Target="../charts/chart1.xml"/><Relationship Id="rId10" Type="http://schemas.openxmlformats.org/officeDocument/2006/relationships/image" Target="../media/image18.svg"/><Relationship Id="rId19" Type="http://schemas.openxmlformats.org/officeDocument/2006/relationships/chart" Target="../charts/chart5.xml"/><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slides/_rels/slide5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image" Target="../media/image123.png"/><Relationship Id="rId4" Type="http://schemas.openxmlformats.org/officeDocument/2006/relationships/hyperlink" Target="https://www.linkedin.com/in/robertcashion/"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chart" Target="../charts/chart20.xml"/><Relationship Id="rId3" Type="http://schemas.openxmlformats.org/officeDocument/2006/relationships/image" Target="../media/image125.PNG"/><Relationship Id="rId21" Type="http://schemas.openxmlformats.org/officeDocument/2006/relationships/chart" Target="../charts/chart23.xml"/><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svg"/><Relationship Id="rId2" Type="http://schemas.openxmlformats.org/officeDocument/2006/relationships/notesSlide" Target="../notesSlides/notesSlide55.xml"/><Relationship Id="rId16" Type="http://schemas.openxmlformats.org/officeDocument/2006/relationships/image" Target="../media/image21.png"/><Relationship Id="rId20" Type="http://schemas.openxmlformats.org/officeDocument/2006/relationships/chart" Target="../charts/chart22.xml"/><Relationship Id="rId1" Type="http://schemas.openxmlformats.org/officeDocument/2006/relationships/slideLayout" Target="../slideLayouts/slideLayout4.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27.PNG"/><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chart" Target="../charts/chart21.xml"/><Relationship Id="rId4" Type="http://schemas.openxmlformats.org/officeDocument/2006/relationships/image" Target="../media/image126.PNG"/><Relationship Id="rId9" Type="http://schemas.openxmlformats.org/officeDocument/2006/relationships/image" Target="../media/image14.svg"/><Relationship Id="rId14" Type="http://schemas.openxmlformats.org/officeDocument/2006/relationships/image" Target="../media/image19.png"/><Relationship Id="rId22" Type="http://schemas.openxmlformats.org/officeDocument/2006/relationships/chart" Target="../charts/chart24.xml"/></Relationships>
</file>

<file path=ppt/slides/_rels/slide56.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chart" Target="../charts/chart7.xml"/><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hemeOverride" Target="../theme/themeOverride2.xml"/><Relationship Id="rId5" Type="http://schemas.openxmlformats.org/officeDocument/2006/relationships/image" Target="../media/image28.wmf"/><Relationship Id="rId4" Type="http://schemas.openxmlformats.org/officeDocument/2006/relationships/oleObject" Target="https://davcapadvisors-my.sharepoint.com/personal/robert_cashion_davcapadvisors_com/Documents/Shared%20Folders/DCA%20Analyst%20Team/Industry%20Reports/Healthcare%20Services/PB/PB%20Data%20Healthcare%20Services%20Physician.xlsx!Companies%20snapshot!R13C2:R43C8" TargetMode="External"/></Relationships>
</file>

<file path=ppt/slides/_rels/slide8.xml.rels><?xml version="1.0" encoding="UTF-8" standalone="yes"?>
<Relationships xmlns="http://schemas.openxmlformats.org/package/2006/relationships"><Relationship Id="rId3" Type="http://schemas.openxmlformats.org/officeDocument/2006/relationships/oleObject" Target="https://davcapadvisors-my.sharepoint.com/personal/robert_cashion_davcapadvisors_com/Documents/Shared%20Folders/DCA%20Analyst%20Team/Industry%20Reports/Healthcare%20Services/PB/PB%20Data%20Healthcare%20Services%20Physician%20Stock%20Benchmarking.xlsx!Stock%20Performance!%5bPB%20Data%20Healthcare%20Services%20Physician%20Stock%20Benchmarking.xlsx%5dStock%20Performance%20Chart%201"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39EABC6-9351-49E8-A958-0C5C7E7869D5}"/>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5" name="Picture 2" descr="What is the Role of a Medical Clearinghouse? | Apex EDI">
            <a:extLst>
              <a:ext uri="{FF2B5EF4-FFF2-40B4-BE49-F238E27FC236}">
                <a16:creationId xmlns:a16="http://schemas.microsoft.com/office/drawing/2014/main" id="{470F2C78-8D31-4D7A-9AFB-008D0EFE8A49}"/>
              </a:ext>
            </a:extLst>
          </p:cNvPr>
          <p:cNvPicPr>
            <a:picLocks noChangeAspect="1" noChangeArrowheads="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2512" r="10031"/>
          <a:stretch/>
        </p:blipFill>
        <p:spPr bwMode="auto">
          <a:xfrm>
            <a:off x="0" y="0"/>
            <a:ext cx="9601200" cy="7315200"/>
          </a:xfrm>
          <a:prstGeom prst="rect">
            <a:avLst/>
          </a:prstGeom>
          <a:solidFill>
            <a:schemeClr val="tx1">
              <a:alpha val="65000"/>
            </a:schemeClr>
          </a:solidFill>
        </p:spPr>
      </p:pic>
      <p:sp>
        <p:nvSpPr>
          <p:cNvPr id="13" name="TextBox 12">
            <a:extLst>
              <a:ext uri="{FF2B5EF4-FFF2-40B4-BE49-F238E27FC236}">
                <a16:creationId xmlns:a16="http://schemas.microsoft.com/office/drawing/2014/main" id="{6E290A36-A257-4858-A555-21EA5214F44F}"/>
              </a:ext>
            </a:extLst>
          </p:cNvPr>
          <p:cNvSpPr txBox="1"/>
          <p:nvPr/>
        </p:nvSpPr>
        <p:spPr>
          <a:xfrm>
            <a:off x="1618910" y="2182318"/>
            <a:ext cx="6191590" cy="2585323"/>
          </a:xfrm>
          <a:prstGeom prst="rect">
            <a:avLst/>
          </a:prstGeom>
          <a:solidFill>
            <a:schemeClr val="tx1">
              <a:alpha val="21000"/>
            </a:schemeClr>
          </a:solidFill>
        </p:spPr>
        <p:txBody>
          <a:bodyPr wrap="square" rtlCol="0">
            <a:spAutoFit/>
          </a:bodyPr>
          <a:lstStyle/>
          <a:p>
            <a:pPr algn="ctr" defTabSz="720090" fontAlgn="auto">
              <a:spcBef>
                <a:spcPts val="0"/>
              </a:spcBef>
              <a:spcAft>
                <a:spcPts val="0"/>
              </a:spcAft>
              <a:buClrTx/>
            </a:pPr>
            <a:r>
              <a:rPr lang="en-US" sz="5400" i="0" dirty="0">
                <a:solidFill>
                  <a:prstClr val="white"/>
                </a:solidFill>
                <a:latin typeface="Palatino Linotype" panose="02040502050505030304" pitchFamily="18" charset="0"/>
                <a:cs typeface="+mn-cs"/>
              </a:rPr>
              <a:t>Healthcare Services</a:t>
            </a:r>
          </a:p>
          <a:p>
            <a:pPr algn="ctr" defTabSz="720090" fontAlgn="auto">
              <a:spcBef>
                <a:spcPts val="0"/>
              </a:spcBef>
              <a:spcAft>
                <a:spcPts val="0"/>
              </a:spcAft>
              <a:buClrTx/>
            </a:pPr>
            <a:r>
              <a:rPr lang="en-US" sz="5400" i="0" dirty="0">
                <a:solidFill>
                  <a:prstClr val="white"/>
                </a:solidFill>
                <a:latin typeface="Palatino Linotype" panose="02040502050505030304" pitchFamily="18" charset="0"/>
                <a:cs typeface="+mn-cs"/>
              </a:rPr>
              <a:t>Industry Report </a:t>
            </a:r>
          </a:p>
          <a:p>
            <a:pPr algn="ctr" defTabSz="720090" fontAlgn="auto">
              <a:spcBef>
                <a:spcPts val="0"/>
              </a:spcBef>
              <a:spcAft>
                <a:spcPts val="0"/>
              </a:spcAft>
              <a:buClrTx/>
            </a:pPr>
            <a:r>
              <a:rPr lang="en-US" sz="5400" i="0" dirty="0">
                <a:solidFill>
                  <a:prstClr val="white"/>
                </a:solidFill>
                <a:latin typeface="Palatino Linotype" panose="02040502050505030304" pitchFamily="18" charset="0"/>
                <a:cs typeface="+mn-cs"/>
              </a:rPr>
              <a:t>Q3 2022</a:t>
            </a:r>
          </a:p>
        </p:txBody>
      </p:sp>
      <p:cxnSp>
        <p:nvCxnSpPr>
          <p:cNvPr id="8" name="Straight Connector 7">
            <a:extLst>
              <a:ext uri="{FF2B5EF4-FFF2-40B4-BE49-F238E27FC236}">
                <a16:creationId xmlns:a16="http://schemas.microsoft.com/office/drawing/2014/main" id="{087BB567-8762-4E86-BD4C-B81A5EA82BA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A9AACA2-0E96-461B-A13F-8750EC4049E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4261F1F-5739-44C8-9BEE-4829231E8123}"/>
              </a:ext>
            </a:extLst>
          </p:cNvPr>
          <p:cNvPicPr>
            <a:picLocks noChangeAspect="1"/>
          </p:cNvPicPr>
          <p:nvPr/>
        </p:nvPicPr>
        <p:blipFill>
          <a:blip r:embed="rId5"/>
          <a:stretch>
            <a:fillRect/>
          </a:stretch>
        </p:blipFill>
        <p:spPr>
          <a:xfrm>
            <a:off x="3498975" y="5132882"/>
            <a:ext cx="2126659" cy="627749"/>
          </a:xfrm>
          <a:prstGeom prst="rect">
            <a:avLst/>
          </a:prstGeom>
          <a:solidFill>
            <a:schemeClr val="tx1">
              <a:alpha val="21000"/>
            </a:schemeClr>
          </a:solidFill>
        </p:spPr>
      </p:pic>
    </p:spTree>
    <p:extLst>
      <p:ext uri="{BB962C8B-B14F-4D97-AF65-F5344CB8AC3E}">
        <p14:creationId xmlns:p14="http://schemas.microsoft.com/office/powerpoint/2010/main" val="41886017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1BC248A-396A-4C8C-8D10-0D24A7CC78B1}"/>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94280E13-8745-46C0-A1F3-DCDBCDD38118}"/>
              </a:ext>
            </a:extLst>
          </p:cNvPr>
          <p:cNvSpPr>
            <a:spLocks noGrp="1"/>
          </p:cNvSpPr>
          <p:nvPr>
            <p:ph type="title"/>
          </p:nvPr>
        </p:nvSpPr>
        <p:spPr>
          <a:xfrm>
            <a:off x="436419" y="340265"/>
            <a:ext cx="8728363" cy="445247"/>
          </a:xfrm>
        </p:spPr>
        <p:txBody>
          <a:bodyPr/>
          <a:lstStyle/>
          <a:p>
            <a:r>
              <a:rPr lang="en-US" dirty="0"/>
              <a:t>Recent Public Transactions</a:t>
            </a:r>
          </a:p>
        </p:txBody>
      </p:sp>
      <p:graphicFrame>
        <p:nvGraphicFramePr>
          <p:cNvPr id="4" name="Table 3">
            <a:extLst>
              <a:ext uri="{FF2B5EF4-FFF2-40B4-BE49-F238E27FC236}">
                <a16:creationId xmlns:a16="http://schemas.microsoft.com/office/drawing/2014/main" id="{A6DF0253-AECC-CE9F-D681-BEBA4FEEE594}"/>
              </a:ext>
            </a:extLst>
          </p:cNvPr>
          <p:cNvGraphicFramePr>
            <a:graphicFrameLocks noGrp="1"/>
          </p:cNvGraphicFramePr>
          <p:nvPr>
            <p:extLst>
              <p:ext uri="{D42A27DB-BD31-4B8C-83A1-F6EECF244321}">
                <p14:modId xmlns:p14="http://schemas.microsoft.com/office/powerpoint/2010/main" val="1755056445"/>
              </p:ext>
            </p:extLst>
          </p:nvPr>
        </p:nvGraphicFramePr>
        <p:xfrm>
          <a:off x="436419" y="1246096"/>
          <a:ext cx="8701231" cy="2952924"/>
        </p:xfrm>
        <a:graphic>
          <a:graphicData uri="http://schemas.openxmlformats.org/drawingml/2006/table">
            <a:tbl>
              <a:tblPr/>
              <a:tblGrid>
                <a:gridCol w="853561">
                  <a:extLst>
                    <a:ext uri="{9D8B030D-6E8A-4147-A177-3AD203B41FA5}">
                      <a16:colId xmlns:a16="http://schemas.microsoft.com/office/drawing/2014/main" val="225123492"/>
                    </a:ext>
                  </a:extLst>
                </a:gridCol>
                <a:gridCol w="1388630">
                  <a:extLst>
                    <a:ext uri="{9D8B030D-6E8A-4147-A177-3AD203B41FA5}">
                      <a16:colId xmlns:a16="http://schemas.microsoft.com/office/drawing/2014/main" val="722931594"/>
                    </a:ext>
                  </a:extLst>
                </a:gridCol>
                <a:gridCol w="1388630">
                  <a:extLst>
                    <a:ext uri="{9D8B030D-6E8A-4147-A177-3AD203B41FA5}">
                      <a16:colId xmlns:a16="http://schemas.microsoft.com/office/drawing/2014/main" val="1603191668"/>
                    </a:ext>
                  </a:extLst>
                </a:gridCol>
                <a:gridCol w="5070410">
                  <a:extLst>
                    <a:ext uri="{9D8B030D-6E8A-4147-A177-3AD203B41FA5}">
                      <a16:colId xmlns:a16="http://schemas.microsoft.com/office/drawing/2014/main" val="1749736883"/>
                    </a:ext>
                  </a:extLst>
                </a:gridCol>
              </a:tblGrid>
              <a:tr h="513552">
                <a:tc>
                  <a:txBody>
                    <a:bodyPr/>
                    <a:lstStyle/>
                    <a:p>
                      <a:pPr algn="ctr" fontAlgn="ctr"/>
                      <a:r>
                        <a:rPr lang="en-US" sz="1000" b="1" i="0" u="none" strike="noStrike">
                          <a:solidFill>
                            <a:srgbClr val="FFFFFF"/>
                          </a:solidFill>
                          <a:effectLst/>
                          <a:latin typeface="Palatino Linotype (body)"/>
                        </a:rPr>
                        <a:t>Deal Date</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407EC9"/>
                    </a:solidFill>
                  </a:tcPr>
                </a:tc>
                <a:tc>
                  <a:txBody>
                    <a:bodyPr/>
                    <a:lstStyle/>
                    <a:p>
                      <a:pPr algn="ctr" fontAlgn="ctr"/>
                      <a:r>
                        <a:rPr lang="en-US" sz="1000" b="1" i="0" u="none" strike="noStrike">
                          <a:solidFill>
                            <a:srgbClr val="FFFFFF"/>
                          </a:solidFill>
                          <a:effectLst/>
                          <a:latin typeface="Palatino Linotype (body)"/>
                        </a:rPr>
                        <a:t>Target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407EC9"/>
                    </a:solidFill>
                  </a:tcPr>
                </a:tc>
                <a:tc>
                  <a:txBody>
                    <a:bodyPr/>
                    <a:lstStyle/>
                    <a:p>
                      <a:pPr algn="ctr" fontAlgn="ctr"/>
                      <a:r>
                        <a:rPr lang="en-US" sz="1000" b="1" i="0" u="none" strike="noStrike">
                          <a:solidFill>
                            <a:srgbClr val="FFFFFF"/>
                          </a:solidFill>
                          <a:effectLst/>
                          <a:latin typeface="Palatino Linotype (body)"/>
                        </a:rPr>
                        <a:t>Acquirer</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407EC9"/>
                    </a:solidFill>
                  </a:tcPr>
                </a:tc>
                <a:tc>
                  <a:txBody>
                    <a:bodyPr/>
                    <a:lstStyle/>
                    <a:p>
                      <a:pPr algn="ctr" fontAlgn="ctr"/>
                      <a:r>
                        <a:rPr lang="en-US" sz="1000" b="1" i="0" u="none" strike="noStrike">
                          <a:solidFill>
                            <a:srgbClr val="FFFFFF"/>
                          </a:solidFill>
                          <a:effectLst/>
                          <a:latin typeface="Palatino Linotype (body)"/>
                        </a:rPr>
                        <a:t>Deal Synopsis</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407EC9"/>
                    </a:solidFill>
                  </a:tcPr>
                </a:tc>
                <a:extLst>
                  <a:ext uri="{0D108BD9-81ED-4DB2-BD59-A6C34878D82A}">
                    <a16:rowId xmlns:a16="http://schemas.microsoft.com/office/drawing/2014/main" val="466960039"/>
                  </a:ext>
                </a:extLst>
              </a:tr>
              <a:tr h="1219686">
                <a:tc>
                  <a:txBody>
                    <a:bodyPr/>
                    <a:lstStyle/>
                    <a:p>
                      <a:pPr algn="ctr" fontAlgn="ctr"/>
                      <a:r>
                        <a:rPr lang="en-US" sz="1000" b="0" i="0" u="none" strike="noStrike">
                          <a:solidFill>
                            <a:srgbClr val="000000"/>
                          </a:solidFill>
                          <a:effectLst/>
                          <a:latin typeface="Palatino Linotype (body)"/>
                        </a:rPr>
                        <a:t>5-Sep-22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000" b="0" i="0" u="none" strike="noStrike">
                          <a:solidFill>
                            <a:srgbClr val="000000"/>
                          </a:solidFill>
                          <a:effectLst/>
                          <a:latin typeface="Palatino Linotype (body)"/>
                        </a:rPr>
                        <a:t>Signify Health</a:t>
                      </a:r>
                    </a:p>
                  </a:txBody>
                  <a:tcPr marL="9525" marR="9525" marT="9525" marB="0" anchor="ctr">
                    <a:lnL>
                      <a:noFill/>
                    </a:lnL>
                    <a:lnR>
                      <a:noFill/>
                    </a:lnR>
                    <a:lnT>
                      <a:noFill/>
                    </a:lnT>
                    <a:lnB>
                      <a:noFill/>
                    </a:lnB>
                    <a:solidFill>
                      <a:srgbClr val="FFFFFF"/>
                    </a:solidFill>
                  </a:tcPr>
                </a:tc>
                <a:tc>
                  <a:txBody>
                    <a:bodyPr/>
                    <a:lstStyle/>
                    <a:p>
                      <a:pPr algn="ctr" fontAlgn="ctr"/>
                      <a:r>
                        <a:rPr lang="en-US" sz="1000" b="0" i="0" u="none" strike="noStrike">
                          <a:solidFill>
                            <a:srgbClr val="000000"/>
                          </a:solidFill>
                          <a:effectLst/>
                          <a:latin typeface="Palatino Linotype (body)"/>
                        </a:rPr>
                        <a:t>CVS Health</a:t>
                      </a:r>
                    </a:p>
                  </a:txBody>
                  <a:tcPr marL="9525" marR="9525" marT="9525" marB="0" anchor="ctr">
                    <a:lnL>
                      <a:noFill/>
                    </a:lnL>
                    <a:lnR>
                      <a:noFill/>
                    </a:lnR>
                    <a:lnT>
                      <a:noFill/>
                    </a:lnT>
                    <a:lnB>
                      <a:noFill/>
                    </a:lnB>
                    <a:solidFill>
                      <a:srgbClr val="FFFFFF"/>
                    </a:solidFill>
                  </a:tcPr>
                </a:tc>
                <a:tc>
                  <a:txBody>
                    <a:bodyPr/>
                    <a:lstStyle/>
                    <a:p>
                      <a:pPr algn="l" fontAlgn="ctr"/>
                      <a:r>
                        <a:rPr lang="en-US" sz="1000" b="0" i="0" u="none" strike="noStrike">
                          <a:solidFill>
                            <a:srgbClr val="000000"/>
                          </a:solidFill>
                          <a:effectLst/>
                          <a:latin typeface="Palatino Linotype (body)"/>
                        </a:rPr>
                        <a:t>The company reached a definitive agreement to be acquired by CVS Health (NYS: CVS) for $8 billion on September 5, 2022. The acquisition advances the long-term strategy for CVS Health by providing a platform for growth in value-based care.</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977267917"/>
                  </a:ext>
                </a:extLst>
              </a:tr>
              <a:tr h="1219686">
                <a:tc>
                  <a:txBody>
                    <a:bodyPr/>
                    <a:lstStyle/>
                    <a:p>
                      <a:pPr algn="ctr" fontAlgn="ctr"/>
                      <a:r>
                        <a:rPr lang="en-US" sz="1000" b="0" i="0" u="none" strike="noStrike">
                          <a:solidFill>
                            <a:srgbClr val="000000"/>
                          </a:solidFill>
                          <a:effectLst/>
                          <a:latin typeface="Palatino Linotype (body)"/>
                        </a:rPr>
                        <a:t>21-Jul-22</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EF3F8"/>
                    </a:solidFill>
                  </a:tcPr>
                </a:tc>
                <a:tc>
                  <a:txBody>
                    <a:bodyPr/>
                    <a:lstStyle/>
                    <a:p>
                      <a:pPr algn="ctr" fontAlgn="ctr"/>
                      <a:r>
                        <a:rPr lang="en-US" sz="1000" b="0" i="0" u="none" strike="noStrike">
                          <a:solidFill>
                            <a:srgbClr val="000000"/>
                          </a:solidFill>
                          <a:effectLst/>
                          <a:latin typeface="Palatino Linotype (body)"/>
                        </a:rPr>
                        <a:t>One Medical</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EEF3F8"/>
                    </a:solidFill>
                  </a:tcPr>
                </a:tc>
                <a:tc>
                  <a:txBody>
                    <a:bodyPr/>
                    <a:lstStyle/>
                    <a:p>
                      <a:pPr algn="ctr" fontAlgn="ctr"/>
                      <a:r>
                        <a:rPr lang="en-US" sz="1000" b="0" i="0" u="none" strike="noStrike">
                          <a:solidFill>
                            <a:srgbClr val="000000"/>
                          </a:solidFill>
                          <a:effectLst/>
                          <a:latin typeface="Palatino Linotype (body)"/>
                        </a:rPr>
                        <a:t>Amazon.com</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EEF3F8"/>
                    </a:solidFill>
                  </a:tcPr>
                </a:tc>
                <a:tc>
                  <a:txBody>
                    <a:bodyPr/>
                    <a:lstStyle/>
                    <a:p>
                      <a:pPr algn="l" fontAlgn="ctr"/>
                      <a:r>
                        <a:rPr lang="en-US" sz="1000" b="0" i="0" u="none" strike="noStrike" dirty="0">
                          <a:solidFill>
                            <a:srgbClr val="000000"/>
                          </a:solidFill>
                          <a:effectLst/>
                          <a:latin typeface="Palatino Linotype (body)"/>
                        </a:rPr>
                        <a:t>The company (NAS: ONEM) reached a definitive agreement to be acquired by Amazon.com (NAS: AMZN) for approximately $3.9 billion on July 21, 2022. This acquisition helps Amazon break into the US health care market.</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F3F8"/>
                    </a:solidFill>
                  </a:tcPr>
                </a:tc>
                <a:extLst>
                  <a:ext uri="{0D108BD9-81ED-4DB2-BD59-A6C34878D82A}">
                    <a16:rowId xmlns:a16="http://schemas.microsoft.com/office/drawing/2014/main" val="2538978961"/>
                  </a:ext>
                </a:extLst>
              </a:tr>
            </a:tbl>
          </a:graphicData>
        </a:graphic>
      </p:graphicFrame>
    </p:spTree>
    <p:extLst>
      <p:ext uri="{BB962C8B-B14F-4D97-AF65-F5344CB8AC3E}">
        <p14:creationId xmlns:p14="http://schemas.microsoft.com/office/powerpoint/2010/main" val="598116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D09AA54-D069-4F69-A857-6760247C89E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682312AE-3BEB-4BCE-B9E0-9CD5CA05396F}"/>
              </a:ext>
            </a:extLst>
          </p:cNvPr>
          <p:cNvSpPr>
            <a:spLocks noGrp="1"/>
          </p:cNvSpPr>
          <p:nvPr>
            <p:ph type="title"/>
          </p:nvPr>
        </p:nvSpPr>
        <p:spPr/>
        <p:txBody>
          <a:bodyPr/>
          <a:lstStyle/>
          <a:p>
            <a:r>
              <a:rPr lang="en-US" dirty="0"/>
              <a:t>Valuation Trends</a:t>
            </a:r>
          </a:p>
        </p:txBody>
      </p:sp>
      <p:sp>
        <p:nvSpPr>
          <p:cNvPr id="9" name="TextBox 8">
            <a:extLst>
              <a:ext uri="{FF2B5EF4-FFF2-40B4-BE49-F238E27FC236}">
                <a16:creationId xmlns:a16="http://schemas.microsoft.com/office/drawing/2014/main" id="{5C7BF4EB-C571-4034-B888-449016B601BB}"/>
              </a:ext>
            </a:extLst>
          </p:cNvPr>
          <p:cNvSpPr txBox="1"/>
          <p:nvPr/>
        </p:nvSpPr>
        <p:spPr>
          <a:xfrm>
            <a:off x="6257804" y="6946895"/>
            <a:ext cx="137160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 Revenue in thousands</a:t>
            </a:r>
          </a:p>
        </p:txBody>
      </p:sp>
      <p:sp>
        <p:nvSpPr>
          <p:cNvPr id="10" name="TextBox 9">
            <a:extLst>
              <a:ext uri="{FF2B5EF4-FFF2-40B4-BE49-F238E27FC236}">
                <a16:creationId xmlns:a16="http://schemas.microsoft.com/office/drawing/2014/main" id="{834A9102-26CA-4870-B8F8-06B84C9905C7}"/>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5" name="Object 4">
            <a:extLst>
              <a:ext uri="{FF2B5EF4-FFF2-40B4-BE49-F238E27FC236}">
                <a16:creationId xmlns:a16="http://schemas.microsoft.com/office/drawing/2014/main" id="{01C5F661-2F5C-94DC-383D-24755C44C29B}"/>
              </a:ext>
            </a:extLst>
          </p:cNvPr>
          <p:cNvGraphicFramePr>
            <a:graphicFrameLocks noChangeAspect="1"/>
          </p:cNvGraphicFramePr>
          <p:nvPr>
            <p:extLst>
              <p:ext uri="{D42A27DB-BD31-4B8C-83A1-F6EECF244321}">
                <p14:modId xmlns:p14="http://schemas.microsoft.com/office/powerpoint/2010/main" val="381375480"/>
              </p:ext>
            </p:extLst>
          </p:nvPr>
        </p:nvGraphicFramePr>
        <p:xfrm>
          <a:off x="409575" y="1038977"/>
          <a:ext cx="8728363" cy="1637133"/>
        </p:xfrm>
        <a:graphic>
          <a:graphicData uri="http://schemas.openxmlformats.org/presentationml/2006/ole">
            <mc:AlternateContent xmlns:mc="http://schemas.openxmlformats.org/markup-compatibility/2006">
              <mc:Choice xmlns:v="urn:schemas-microsoft-com:vml" Requires="v">
                <p:oleObj name="Worksheet" r:id="rId3" imgW="9191641" imgH="1724132" progId="Excel.Sheet.12">
                  <p:link updateAutomatic="1"/>
                </p:oleObj>
              </mc:Choice>
              <mc:Fallback>
                <p:oleObj name="Worksheet" r:id="rId3" imgW="9191641" imgH="1724132" progId="Excel.Sheet.12">
                  <p:link updateAutomatic="1"/>
                  <p:pic>
                    <p:nvPicPr>
                      <p:cNvPr id="5" name="Object 4">
                        <a:extLst>
                          <a:ext uri="{FF2B5EF4-FFF2-40B4-BE49-F238E27FC236}">
                            <a16:creationId xmlns:a16="http://schemas.microsoft.com/office/drawing/2014/main" id="{01C5F661-2F5C-94DC-383D-24755C44C29B}"/>
                          </a:ext>
                        </a:extLst>
                      </p:cNvPr>
                      <p:cNvPicPr/>
                      <p:nvPr/>
                    </p:nvPicPr>
                    <p:blipFill>
                      <a:blip r:embed="rId4"/>
                      <a:stretch>
                        <a:fillRect/>
                      </a:stretch>
                    </p:blipFill>
                    <p:spPr>
                      <a:xfrm>
                        <a:off x="409575" y="1038977"/>
                        <a:ext cx="8728363" cy="1637133"/>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8944F373-A6BA-501D-2AF2-A3F5C918A1EB}"/>
              </a:ext>
            </a:extLst>
          </p:cNvPr>
          <p:cNvGraphicFramePr>
            <a:graphicFrameLocks noChangeAspect="1"/>
          </p:cNvGraphicFramePr>
          <p:nvPr>
            <p:extLst>
              <p:ext uri="{D42A27DB-BD31-4B8C-83A1-F6EECF244321}">
                <p14:modId xmlns:p14="http://schemas.microsoft.com/office/powerpoint/2010/main" val="1461918309"/>
              </p:ext>
            </p:extLst>
          </p:nvPr>
        </p:nvGraphicFramePr>
        <p:xfrm>
          <a:off x="1495425" y="3087477"/>
          <a:ext cx="6610350" cy="1724025"/>
        </p:xfrm>
        <a:graphic>
          <a:graphicData uri="http://schemas.openxmlformats.org/presentationml/2006/ole">
            <mc:AlternateContent xmlns:mc="http://schemas.openxmlformats.org/markup-compatibility/2006">
              <mc:Choice xmlns:v="urn:schemas-microsoft-com:vml" Requires="v">
                <p:oleObj name="Worksheet" r:id="rId5" imgW="6610190" imgH="1724132" progId="Excel.Sheet.12">
                  <p:link updateAutomatic="1"/>
                </p:oleObj>
              </mc:Choice>
              <mc:Fallback>
                <p:oleObj name="Worksheet" r:id="rId5" imgW="6610190" imgH="1724132" progId="Excel.Sheet.12">
                  <p:link updateAutomatic="1"/>
                  <p:pic>
                    <p:nvPicPr>
                      <p:cNvPr id="8" name="Object 7">
                        <a:extLst>
                          <a:ext uri="{FF2B5EF4-FFF2-40B4-BE49-F238E27FC236}">
                            <a16:creationId xmlns:a16="http://schemas.microsoft.com/office/drawing/2014/main" id="{8944F373-A6BA-501D-2AF2-A3F5C918A1EB}"/>
                          </a:ext>
                        </a:extLst>
                      </p:cNvPr>
                      <p:cNvPicPr/>
                      <p:nvPr/>
                    </p:nvPicPr>
                    <p:blipFill>
                      <a:blip r:embed="rId6"/>
                      <a:stretch>
                        <a:fillRect/>
                      </a:stretch>
                    </p:blipFill>
                    <p:spPr>
                      <a:xfrm>
                        <a:off x="1495425" y="3087477"/>
                        <a:ext cx="6610350" cy="1724025"/>
                      </a:xfrm>
                      <a:prstGeom prst="rect">
                        <a:avLst/>
                      </a:prstGeom>
                    </p:spPr>
                  </p:pic>
                </p:oleObj>
              </mc:Fallback>
            </mc:AlternateContent>
          </a:graphicData>
        </a:graphic>
      </p:graphicFrame>
    </p:spTree>
    <p:extLst>
      <p:ext uri="{BB962C8B-B14F-4D97-AF65-F5344CB8AC3E}">
        <p14:creationId xmlns:p14="http://schemas.microsoft.com/office/powerpoint/2010/main" val="38773440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470E8EC-A892-415A-AA5E-A5B9DC56B930}"/>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967EF93A-CD31-4322-A508-0D84BAE48DB7}"/>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28538"/>
            <a:ext cx="8728363" cy="445247"/>
          </a:xfrm>
        </p:spPr>
        <p:txBody>
          <a:bodyPr/>
          <a:lstStyle/>
          <a:p>
            <a:r>
              <a:rPr lang="en-US" dirty="0"/>
              <a:t>Operating Metrics</a:t>
            </a:r>
          </a:p>
        </p:txBody>
      </p:sp>
      <p:sp>
        <p:nvSpPr>
          <p:cNvPr id="13" name="TextBox 12">
            <a:extLst>
              <a:ext uri="{FF2B5EF4-FFF2-40B4-BE49-F238E27FC236}">
                <a16:creationId xmlns:a16="http://schemas.microsoft.com/office/drawing/2014/main" id="{CE31902D-DFD7-4114-ACF3-6FC5A744A307}"/>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5" name="Object 4">
            <a:extLst>
              <a:ext uri="{FF2B5EF4-FFF2-40B4-BE49-F238E27FC236}">
                <a16:creationId xmlns:a16="http://schemas.microsoft.com/office/drawing/2014/main" id="{D7636E74-F895-DD9E-B4BD-4002AFC0D719}"/>
              </a:ext>
            </a:extLst>
          </p:cNvPr>
          <p:cNvGraphicFramePr>
            <a:graphicFrameLocks noChangeAspect="1"/>
          </p:cNvGraphicFramePr>
          <p:nvPr>
            <p:extLst>
              <p:ext uri="{D42A27DB-BD31-4B8C-83A1-F6EECF244321}">
                <p14:modId xmlns:p14="http://schemas.microsoft.com/office/powerpoint/2010/main" val="4087047270"/>
              </p:ext>
            </p:extLst>
          </p:nvPr>
        </p:nvGraphicFramePr>
        <p:xfrm>
          <a:off x="422275" y="1123950"/>
          <a:ext cx="4354513" cy="2624138"/>
        </p:xfrm>
        <a:graphic>
          <a:graphicData uri="http://schemas.openxmlformats.org/presentationml/2006/ole">
            <mc:AlternateContent xmlns:mc="http://schemas.openxmlformats.org/markup-compatibility/2006">
              <mc:Choice xmlns:v="urn:schemas-microsoft-com:vml" Requires="v">
                <p:oleObj name="Worksheet" r:id="rId3" imgW="4553174" imgH="2743200" progId="Excel.Sheet.12">
                  <p:link updateAutomatic="1"/>
                </p:oleObj>
              </mc:Choice>
              <mc:Fallback>
                <p:oleObj name="Worksheet" r:id="rId3" imgW="4553174" imgH="2743200" progId="Excel.Sheet.12">
                  <p:link updateAutomatic="1"/>
                  <p:pic>
                    <p:nvPicPr>
                      <p:cNvPr id="5" name="Object 4">
                        <a:extLst>
                          <a:ext uri="{FF2B5EF4-FFF2-40B4-BE49-F238E27FC236}">
                            <a16:creationId xmlns:a16="http://schemas.microsoft.com/office/drawing/2014/main" id="{D7636E74-F895-DD9E-B4BD-4002AFC0D719}"/>
                          </a:ext>
                        </a:extLst>
                      </p:cNvPr>
                      <p:cNvPicPr/>
                      <p:nvPr/>
                    </p:nvPicPr>
                    <p:blipFill>
                      <a:blip r:embed="rId4"/>
                      <a:stretch>
                        <a:fillRect/>
                      </a:stretch>
                    </p:blipFill>
                    <p:spPr>
                      <a:xfrm>
                        <a:off x="422275" y="1123950"/>
                        <a:ext cx="4354513" cy="2624138"/>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8C91D5CF-32EE-7CBD-CD87-78CD096EC7B7}"/>
              </a:ext>
            </a:extLst>
          </p:cNvPr>
          <p:cNvGraphicFramePr>
            <a:graphicFrameLocks noChangeAspect="1"/>
          </p:cNvGraphicFramePr>
          <p:nvPr>
            <p:extLst>
              <p:ext uri="{D42A27DB-BD31-4B8C-83A1-F6EECF244321}">
                <p14:modId xmlns:p14="http://schemas.microsoft.com/office/powerpoint/2010/main" val="2488184961"/>
              </p:ext>
            </p:extLst>
          </p:nvPr>
        </p:nvGraphicFramePr>
        <p:xfrm>
          <a:off x="4994275" y="1131888"/>
          <a:ext cx="4340225" cy="2616200"/>
        </p:xfrm>
        <a:graphic>
          <a:graphicData uri="http://schemas.openxmlformats.org/presentationml/2006/ole">
            <mc:AlternateContent xmlns:mc="http://schemas.openxmlformats.org/markup-compatibility/2006">
              <mc:Choice xmlns:v="urn:schemas-microsoft-com:vml" Requires="v">
                <p:oleObj name="Worksheet" r:id="rId5" imgW="4553174" imgH="2743200" progId="Excel.Sheet.12">
                  <p:link updateAutomatic="1"/>
                </p:oleObj>
              </mc:Choice>
              <mc:Fallback>
                <p:oleObj name="Worksheet" r:id="rId5" imgW="4553174" imgH="2743200" progId="Excel.Sheet.12">
                  <p:link updateAutomatic="1"/>
                  <p:pic>
                    <p:nvPicPr>
                      <p:cNvPr id="6" name="Object 5">
                        <a:extLst>
                          <a:ext uri="{FF2B5EF4-FFF2-40B4-BE49-F238E27FC236}">
                            <a16:creationId xmlns:a16="http://schemas.microsoft.com/office/drawing/2014/main" id="{8C91D5CF-32EE-7CBD-CD87-78CD096EC7B7}"/>
                          </a:ext>
                        </a:extLst>
                      </p:cNvPr>
                      <p:cNvPicPr/>
                      <p:nvPr/>
                    </p:nvPicPr>
                    <p:blipFill>
                      <a:blip r:embed="rId6"/>
                      <a:stretch>
                        <a:fillRect/>
                      </a:stretch>
                    </p:blipFill>
                    <p:spPr>
                      <a:xfrm>
                        <a:off x="4994275" y="1131888"/>
                        <a:ext cx="4340225" cy="26162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1D79DFD8-6C30-7800-1687-DE7ECF70255F}"/>
              </a:ext>
            </a:extLst>
          </p:cNvPr>
          <p:cNvGraphicFramePr>
            <a:graphicFrameLocks noChangeAspect="1"/>
          </p:cNvGraphicFramePr>
          <p:nvPr>
            <p:extLst>
              <p:ext uri="{D42A27DB-BD31-4B8C-83A1-F6EECF244321}">
                <p14:modId xmlns:p14="http://schemas.microsoft.com/office/powerpoint/2010/main" val="211502691"/>
              </p:ext>
            </p:extLst>
          </p:nvPr>
        </p:nvGraphicFramePr>
        <p:xfrm>
          <a:off x="422275" y="3906618"/>
          <a:ext cx="4300537" cy="2590800"/>
        </p:xfrm>
        <a:graphic>
          <a:graphicData uri="http://schemas.openxmlformats.org/presentationml/2006/ole">
            <mc:AlternateContent xmlns:mc="http://schemas.openxmlformats.org/markup-compatibility/2006">
              <mc:Choice xmlns:v="urn:schemas-microsoft-com:vml" Requires="v">
                <p:oleObj name="Worksheet" r:id="rId7" imgW="4553174" imgH="2743200" progId="Excel.Sheet.12">
                  <p:link updateAutomatic="1"/>
                </p:oleObj>
              </mc:Choice>
              <mc:Fallback>
                <p:oleObj name="Worksheet" r:id="rId7" imgW="4553174" imgH="2743200" progId="Excel.Sheet.12">
                  <p:link updateAutomatic="1"/>
                  <p:pic>
                    <p:nvPicPr>
                      <p:cNvPr id="8" name="Object 7">
                        <a:extLst>
                          <a:ext uri="{FF2B5EF4-FFF2-40B4-BE49-F238E27FC236}">
                            <a16:creationId xmlns:a16="http://schemas.microsoft.com/office/drawing/2014/main" id="{1D79DFD8-6C30-7800-1687-DE7ECF70255F}"/>
                          </a:ext>
                        </a:extLst>
                      </p:cNvPr>
                      <p:cNvPicPr/>
                      <p:nvPr/>
                    </p:nvPicPr>
                    <p:blipFill>
                      <a:blip r:embed="rId8"/>
                      <a:stretch>
                        <a:fillRect/>
                      </a:stretch>
                    </p:blipFill>
                    <p:spPr>
                      <a:xfrm>
                        <a:off x="422275" y="3906618"/>
                        <a:ext cx="4300537" cy="25908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11A12D6E-56D0-353A-D5D2-47ECFD1477D4}"/>
              </a:ext>
            </a:extLst>
          </p:cNvPr>
          <p:cNvGraphicFramePr>
            <a:graphicFrameLocks noChangeAspect="1"/>
          </p:cNvGraphicFramePr>
          <p:nvPr>
            <p:extLst>
              <p:ext uri="{D42A27DB-BD31-4B8C-83A1-F6EECF244321}">
                <p14:modId xmlns:p14="http://schemas.microsoft.com/office/powerpoint/2010/main" val="758370118"/>
              </p:ext>
            </p:extLst>
          </p:nvPr>
        </p:nvGraphicFramePr>
        <p:xfrm>
          <a:off x="4978400" y="3906838"/>
          <a:ext cx="4467225" cy="2690812"/>
        </p:xfrm>
        <a:graphic>
          <a:graphicData uri="http://schemas.openxmlformats.org/presentationml/2006/ole">
            <mc:AlternateContent xmlns:mc="http://schemas.openxmlformats.org/markup-compatibility/2006">
              <mc:Choice xmlns:v="urn:schemas-microsoft-com:vml" Requires="v">
                <p:oleObj name="Worksheet" r:id="rId9" imgW="4553174" imgH="2743200" progId="Excel.Sheet.12">
                  <p:link updateAutomatic="1"/>
                </p:oleObj>
              </mc:Choice>
              <mc:Fallback>
                <p:oleObj name="Worksheet" r:id="rId9" imgW="4553174" imgH="2743200" progId="Excel.Sheet.12">
                  <p:link updateAutomatic="1"/>
                  <p:pic>
                    <p:nvPicPr>
                      <p:cNvPr id="9" name="Object 8">
                        <a:extLst>
                          <a:ext uri="{FF2B5EF4-FFF2-40B4-BE49-F238E27FC236}">
                            <a16:creationId xmlns:a16="http://schemas.microsoft.com/office/drawing/2014/main" id="{11A12D6E-56D0-353A-D5D2-47ECFD1477D4}"/>
                          </a:ext>
                        </a:extLst>
                      </p:cNvPr>
                      <p:cNvPicPr/>
                      <p:nvPr/>
                    </p:nvPicPr>
                    <p:blipFill>
                      <a:blip r:embed="rId10"/>
                      <a:stretch>
                        <a:fillRect/>
                      </a:stretch>
                    </p:blipFill>
                    <p:spPr>
                      <a:xfrm>
                        <a:off x="4978400" y="3906838"/>
                        <a:ext cx="4467225" cy="2690812"/>
                      </a:xfrm>
                      <a:prstGeom prst="rect">
                        <a:avLst/>
                      </a:prstGeom>
                    </p:spPr>
                  </p:pic>
                </p:oleObj>
              </mc:Fallback>
            </mc:AlternateContent>
          </a:graphicData>
        </a:graphic>
      </p:graphicFrame>
    </p:spTree>
    <p:extLst>
      <p:ext uri="{BB962C8B-B14F-4D97-AF65-F5344CB8AC3E}">
        <p14:creationId xmlns:p14="http://schemas.microsoft.com/office/powerpoint/2010/main" val="3648532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D743433-AFF3-408F-98CB-6140A72B79B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4" name="Straight Connector 3">
            <a:extLst>
              <a:ext uri="{FF2B5EF4-FFF2-40B4-BE49-F238E27FC236}">
                <a16:creationId xmlns:a16="http://schemas.microsoft.com/office/drawing/2014/main" id="{6CE53715-602A-4E0D-8230-09C2D5854A14}"/>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284B4088-BA00-419A-A63C-F7E78DD5D1A3}"/>
              </a:ext>
            </a:extLst>
          </p:cNvPr>
          <p:cNvSpPr>
            <a:spLocks noGrp="1"/>
          </p:cNvSpPr>
          <p:nvPr>
            <p:ph type="title"/>
          </p:nvPr>
        </p:nvSpPr>
        <p:spPr>
          <a:xfrm>
            <a:off x="436418" y="298825"/>
            <a:ext cx="8728363" cy="445247"/>
          </a:xfrm>
        </p:spPr>
        <p:txBody>
          <a:bodyPr/>
          <a:lstStyle/>
          <a:p>
            <a:r>
              <a:rPr lang="en-US" dirty="0"/>
              <a:t>Ratio Analysis</a:t>
            </a:r>
          </a:p>
        </p:txBody>
      </p:sp>
      <p:sp>
        <p:nvSpPr>
          <p:cNvPr id="10" name="TextBox 9">
            <a:extLst>
              <a:ext uri="{FF2B5EF4-FFF2-40B4-BE49-F238E27FC236}">
                <a16:creationId xmlns:a16="http://schemas.microsoft.com/office/drawing/2014/main" id="{49BBBAC8-98C7-49C9-A609-74FF090CAEC6}"/>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
        <p:nvSpPr>
          <p:cNvPr id="11" name="TextBox 10">
            <a:extLst>
              <a:ext uri="{FF2B5EF4-FFF2-40B4-BE49-F238E27FC236}">
                <a16:creationId xmlns:a16="http://schemas.microsoft.com/office/drawing/2014/main" id="{C06BE0FA-3916-4657-8C15-EEE1409D1674}"/>
              </a:ext>
            </a:extLst>
          </p:cNvPr>
          <p:cNvSpPr txBox="1"/>
          <p:nvPr/>
        </p:nvSpPr>
        <p:spPr>
          <a:xfrm>
            <a:off x="6257804" y="6946895"/>
            <a:ext cx="137160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 Revenue in thousands</a:t>
            </a:r>
          </a:p>
        </p:txBody>
      </p:sp>
      <p:graphicFrame>
        <p:nvGraphicFramePr>
          <p:cNvPr id="2" name="Object 1">
            <a:extLst>
              <a:ext uri="{FF2B5EF4-FFF2-40B4-BE49-F238E27FC236}">
                <a16:creationId xmlns:a16="http://schemas.microsoft.com/office/drawing/2014/main" id="{0B689324-70D7-048A-AA21-49FC44417EA9}"/>
              </a:ext>
            </a:extLst>
          </p:cNvPr>
          <p:cNvGraphicFramePr>
            <a:graphicFrameLocks noChangeAspect="1"/>
          </p:cNvGraphicFramePr>
          <p:nvPr>
            <p:extLst>
              <p:ext uri="{D42A27DB-BD31-4B8C-83A1-F6EECF244321}">
                <p14:modId xmlns:p14="http://schemas.microsoft.com/office/powerpoint/2010/main" val="361468594"/>
              </p:ext>
            </p:extLst>
          </p:nvPr>
        </p:nvGraphicFramePr>
        <p:xfrm>
          <a:off x="2698750" y="1071563"/>
          <a:ext cx="4292600" cy="2586037"/>
        </p:xfrm>
        <a:graphic>
          <a:graphicData uri="http://schemas.openxmlformats.org/presentationml/2006/ole">
            <mc:AlternateContent xmlns:mc="http://schemas.openxmlformats.org/markup-compatibility/2006">
              <mc:Choice xmlns:v="urn:schemas-microsoft-com:vml" Requires="v">
                <p:oleObj name="Worksheet" r:id="rId3" imgW="4553280" imgH="2743200" progId="Excel.Sheet.12">
                  <p:link updateAutomatic="1"/>
                </p:oleObj>
              </mc:Choice>
              <mc:Fallback>
                <p:oleObj name="Worksheet" r:id="rId3" imgW="4553280" imgH="2743200" progId="Excel.Sheet.12">
                  <p:link updateAutomatic="1"/>
                  <p:pic>
                    <p:nvPicPr>
                      <p:cNvPr id="2" name="Object 1">
                        <a:extLst>
                          <a:ext uri="{FF2B5EF4-FFF2-40B4-BE49-F238E27FC236}">
                            <a16:creationId xmlns:a16="http://schemas.microsoft.com/office/drawing/2014/main" id="{0B689324-70D7-048A-AA21-49FC44417EA9}"/>
                          </a:ext>
                        </a:extLst>
                      </p:cNvPr>
                      <p:cNvPicPr/>
                      <p:nvPr/>
                    </p:nvPicPr>
                    <p:blipFill>
                      <a:blip r:embed="rId4"/>
                      <a:stretch>
                        <a:fillRect/>
                      </a:stretch>
                    </p:blipFill>
                    <p:spPr>
                      <a:xfrm>
                        <a:off x="2698750" y="1071563"/>
                        <a:ext cx="4292600" cy="25860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5F8F59D-1FD2-DC80-E922-A36BC3B53D40}"/>
              </a:ext>
            </a:extLst>
          </p:cNvPr>
          <p:cNvGraphicFramePr>
            <a:graphicFrameLocks noChangeAspect="1"/>
          </p:cNvGraphicFramePr>
          <p:nvPr>
            <p:extLst>
              <p:ext uri="{D42A27DB-BD31-4B8C-83A1-F6EECF244321}">
                <p14:modId xmlns:p14="http://schemas.microsoft.com/office/powerpoint/2010/main" val="2080474468"/>
              </p:ext>
            </p:extLst>
          </p:nvPr>
        </p:nvGraphicFramePr>
        <p:xfrm>
          <a:off x="565150" y="3814763"/>
          <a:ext cx="4292600" cy="2586037"/>
        </p:xfrm>
        <a:graphic>
          <a:graphicData uri="http://schemas.openxmlformats.org/presentationml/2006/ole">
            <mc:AlternateContent xmlns:mc="http://schemas.openxmlformats.org/markup-compatibility/2006">
              <mc:Choice xmlns:v="urn:schemas-microsoft-com:vml" Requires="v">
                <p:oleObj name="Worksheet" r:id="rId5" imgW="4553280" imgH="2743200" progId="Excel.Sheet.12">
                  <p:link updateAutomatic="1"/>
                </p:oleObj>
              </mc:Choice>
              <mc:Fallback>
                <p:oleObj name="Worksheet" r:id="rId5" imgW="4553280" imgH="2743200" progId="Excel.Sheet.12">
                  <p:link updateAutomatic="1"/>
                  <p:pic>
                    <p:nvPicPr>
                      <p:cNvPr id="6" name="Object 5">
                        <a:extLst>
                          <a:ext uri="{FF2B5EF4-FFF2-40B4-BE49-F238E27FC236}">
                            <a16:creationId xmlns:a16="http://schemas.microsoft.com/office/drawing/2014/main" id="{C5F8F59D-1FD2-DC80-E922-A36BC3B53D40}"/>
                          </a:ext>
                        </a:extLst>
                      </p:cNvPr>
                      <p:cNvPicPr/>
                      <p:nvPr/>
                    </p:nvPicPr>
                    <p:blipFill>
                      <a:blip r:embed="rId6"/>
                      <a:stretch>
                        <a:fillRect/>
                      </a:stretch>
                    </p:blipFill>
                    <p:spPr>
                      <a:xfrm>
                        <a:off x="565150" y="3814763"/>
                        <a:ext cx="4292600" cy="258603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068BEB30-067F-BCD0-924A-6A83840128B0}"/>
              </a:ext>
            </a:extLst>
          </p:cNvPr>
          <p:cNvGraphicFramePr>
            <a:graphicFrameLocks noChangeAspect="1"/>
          </p:cNvGraphicFramePr>
          <p:nvPr>
            <p:extLst>
              <p:ext uri="{D42A27DB-BD31-4B8C-83A1-F6EECF244321}">
                <p14:modId xmlns:p14="http://schemas.microsoft.com/office/powerpoint/2010/main" val="3954459314"/>
              </p:ext>
            </p:extLst>
          </p:nvPr>
        </p:nvGraphicFramePr>
        <p:xfrm>
          <a:off x="4860742" y="3814763"/>
          <a:ext cx="4456112" cy="2678112"/>
        </p:xfrm>
        <a:graphic>
          <a:graphicData uri="http://schemas.openxmlformats.org/presentationml/2006/ole">
            <mc:AlternateContent xmlns:mc="http://schemas.openxmlformats.org/markup-compatibility/2006">
              <mc:Choice xmlns:v="urn:schemas-microsoft-com:vml" Requires="v">
                <p:oleObj name="Worksheet" r:id="rId7" imgW="4562280" imgH="2743200" progId="Excel.Sheet.12">
                  <p:link updateAutomatic="1"/>
                </p:oleObj>
              </mc:Choice>
              <mc:Fallback>
                <p:oleObj name="Worksheet" r:id="rId7" imgW="4562280" imgH="2743200" progId="Excel.Sheet.12">
                  <p:link updateAutomatic="1"/>
                  <p:pic>
                    <p:nvPicPr>
                      <p:cNvPr id="7" name="Object 6">
                        <a:extLst>
                          <a:ext uri="{FF2B5EF4-FFF2-40B4-BE49-F238E27FC236}">
                            <a16:creationId xmlns:a16="http://schemas.microsoft.com/office/drawing/2014/main" id="{068BEB30-067F-BCD0-924A-6A83840128B0}"/>
                          </a:ext>
                        </a:extLst>
                      </p:cNvPr>
                      <p:cNvPicPr/>
                      <p:nvPr/>
                    </p:nvPicPr>
                    <p:blipFill>
                      <a:blip r:embed="rId8"/>
                      <a:stretch>
                        <a:fillRect/>
                      </a:stretch>
                    </p:blipFill>
                    <p:spPr>
                      <a:xfrm>
                        <a:off x="4860742" y="3814763"/>
                        <a:ext cx="4456112" cy="2678112"/>
                      </a:xfrm>
                      <a:prstGeom prst="rect">
                        <a:avLst/>
                      </a:prstGeom>
                    </p:spPr>
                  </p:pic>
                </p:oleObj>
              </mc:Fallback>
            </mc:AlternateContent>
          </a:graphicData>
        </a:graphic>
      </p:graphicFrame>
    </p:spTree>
    <p:extLst>
      <p:ext uri="{BB962C8B-B14F-4D97-AF65-F5344CB8AC3E}">
        <p14:creationId xmlns:p14="http://schemas.microsoft.com/office/powerpoint/2010/main" val="2270804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0F2BAD2-84DC-4BF6-A863-1CA320759DC9}"/>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2" name="Content Placeholder 1">
            <a:extLst>
              <a:ext uri="{FF2B5EF4-FFF2-40B4-BE49-F238E27FC236}">
                <a16:creationId xmlns:a16="http://schemas.microsoft.com/office/drawing/2014/main" id="{1FF6B527-A232-42DC-910F-4ABAEB8DE295}"/>
              </a:ext>
            </a:extLst>
          </p:cNvPr>
          <p:cNvSpPr>
            <a:spLocks noGrp="1"/>
          </p:cNvSpPr>
          <p:nvPr>
            <p:ph idx="1"/>
          </p:nvPr>
        </p:nvSpPr>
        <p:spPr>
          <a:xfrm>
            <a:off x="4899694" y="1736881"/>
            <a:ext cx="4265087" cy="951190"/>
          </a:xfrm>
        </p:spPr>
        <p:txBody>
          <a:bodyPr/>
          <a:lstStyle/>
          <a:p>
            <a:pPr marL="0" indent="0">
              <a:buNone/>
            </a:pPr>
            <a:r>
              <a:rPr lang="en-US" sz="1100" b="1" i="0" dirty="0" err="1">
                <a:solidFill>
                  <a:srgbClr val="313132"/>
                </a:solidFill>
                <a:effectLst/>
                <a:latin typeface="Palatino Linotype "/>
              </a:rPr>
              <a:t>CareCloud</a:t>
            </a:r>
            <a:r>
              <a:rPr lang="en-US" sz="1100" b="1" i="0" dirty="0">
                <a:solidFill>
                  <a:srgbClr val="313132"/>
                </a:solidFill>
                <a:effectLst/>
                <a:latin typeface="Palatino Linotype "/>
              </a:rPr>
              <a:t> Inc (NAS: MTBC) </a:t>
            </a:r>
            <a:r>
              <a:rPr lang="en-US" sz="1100" b="0" i="0" dirty="0">
                <a:solidFill>
                  <a:srgbClr val="313132"/>
                </a:solidFill>
                <a:effectLst/>
                <a:latin typeface="Palatino Linotype "/>
              </a:rPr>
              <a:t>operates in the healthcare industry. The company's services and solutions include revenue cycle management (RCM), practice management (PM), electronic health record (EHR), business intelligence, telehealth, and patient experience management (PXM).</a:t>
            </a:r>
            <a:endParaRPr lang="en-US" sz="800" i="1" dirty="0">
              <a:latin typeface="Palatino Linotype "/>
            </a:endParaRPr>
          </a:p>
        </p:txBody>
      </p: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28538"/>
            <a:ext cx="8728363" cy="445247"/>
          </a:xfrm>
        </p:spPr>
        <p:txBody>
          <a:bodyPr/>
          <a:lstStyle/>
          <a:p>
            <a:r>
              <a:rPr lang="en-US" dirty="0"/>
              <a:t>Public Comp</a:t>
            </a:r>
          </a:p>
        </p:txBody>
      </p:sp>
      <p:sp>
        <p:nvSpPr>
          <p:cNvPr id="11" name="TextBox 10">
            <a:extLst>
              <a:ext uri="{FF2B5EF4-FFF2-40B4-BE49-F238E27FC236}">
                <a16:creationId xmlns:a16="http://schemas.microsoft.com/office/drawing/2014/main" id="{881FECC3-8F7A-4872-A216-F86FBEB25651}"/>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1026" name="Picture 2" descr="See the source image">
            <a:extLst>
              <a:ext uri="{FF2B5EF4-FFF2-40B4-BE49-F238E27FC236}">
                <a16:creationId xmlns:a16="http://schemas.microsoft.com/office/drawing/2014/main" id="{F6B26C73-5C66-432F-9EDE-94E5216181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14400" y="1508926"/>
            <a:ext cx="3410381" cy="8980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76F167B6-C582-63D4-3821-01B28C60D944}"/>
              </a:ext>
            </a:extLst>
          </p:cNvPr>
          <p:cNvGraphicFramePr>
            <a:graphicFrameLocks noChangeAspect="1"/>
          </p:cNvGraphicFramePr>
          <p:nvPr>
            <p:extLst>
              <p:ext uri="{D42A27DB-BD31-4B8C-83A1-F6EECF244321}">
                <p14:modId xmlns:p14="http://schemas.microsoft.com/office/powerpoint/2010/main" val="266493741"/>
              </p:ext>
            </p:extLst>
          </p:nvPr>
        </p:nvGraphicFramePr>
        <p:xfrm>
          <a:off x="4916631" y="3370586"/>
          <a:ext cx="4248150" cy="2547937"/>
        </p:xfrm>
        <a:graphic>
          <a:graphicData uri="http://schemas.openxmlformats.org/presentationml/2006/ole">
            <mc:AlternateContent xmlns:mc="http://schemas.openxmlformats.org/markup-compatibility/2006">
              <mc:Choice xmlns:v="urn:schemas-microsoft-com:vml" Requires="v">
                <p:oleObj name="Worksheet" r:id="rId4" imgW="4572000" imgH="2743200" progId="Excel.Sheet.12">
                  <p:link updateAutomatic="1"/>
                </p:oleObj>
              </mc:Choice>
              <mc:Fallback>
                <p:oleObj name="Worksheet" r:id="rId4" imgW="4572000" imgH="2743200" progId="Excel.Sheet.12">
                  <p:link updateAutomatic="1"/>
                  <p:pic>
                    <p:nvPicPr>
                      <p:cNvPr id="5" name="Object 4">
                        <a:extLst>
                          <a:ext uri="{FF2B5EF4-FFF2-40B4-BE49-F238E27FC236}">
                            <a16:creationId xmlns:a16="http://schemas.microsoft.com/office/drawing/2014/main" id="{76F167B6-C582-63D4-3821-01B28C60D944}"/>
                          </a:ext>
                        </a:extLst>
                      </p:cNvPr>
                      <p:cNvPicPr/>
                      <p:nvPr/>
                    </p:nvPicPr>
                    <p:blipFill>
                      <a:blip r:embed="rId5"/>
                      <a:stretch>
                        <a:fillRect/>
                      </a:stretch>
                    </p:blipFill>
                    <p:spPr>
                      <a:xfrm>
                        <a:off x="4916631" y="3370586"/>
                        <a:ext cx="4248150" cy="25479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BBC609A-6723-3C48-0CD8-5C256A7F832C}"/>
              </a:ext>
            </a:extLst>
          </p:cNvPr>
          <p:cNvGraphicFramePr>
            <a:graphicFrameLocks noChangeAspect="1"/>
          </p:cNvGraphicFramePr>
          <p:nvPr>
            <p:extLst>
              <p:ext uri="{D42A27DB-BD31-4B8C-83A1-F6EECF244321}">
                <p14:modId xmlns:p14="http://schemas.microsoft.com/office/powerpoint/2010/main" val="2550328992"/>
              </p:ext>
            </p:extLst>
          </p:nvPr>
        </p:nvGraphicFramePr>
        <p:xfrm>
          <a:off x="495300" y="3370263"/>
          <a:ext cx="4246563" cy="2547937"/>
        </p:xfrm>
        <a:graphic>
          <a:graphicData uri="http://schemas.openxmlformats.org/presentationml/2006/ole">
            <mc:AlternateContent xmlns:mc="http://schemas.openxmlformats.org/markup-compatibility/2006">
              <mc:Choice xmlns:v="urn:schemas-microsoft-com:vml" Requires="v">
                <p:oleObj name="Worksheet" r:id="rId6" imgW="4572000" imgH="2743200" progId="Excel.Sheet.12">
                  <p:link updateAutomatic="1"/>
                </p:oleObj>
              </mc:Choice>
              <mc:Fallback>
                <p:oleObj name="Worksheet" r:id="rId6" imgW="4572000" imgH="2743200" progId="Excel.Sheet.12">
                  <p:link updateAutomatic="1"/>
                  <p:pic>
                    <p:nvPicPr>
                      <p:cNvPr id="6" name="Object 5">
                        <a:extLst>
                          <a:ext uri="{FF2B5EF4-FFF2-40B4-BE49-F238E27FC236}">
                            <a16:creationId xmlns:a16="http://schemas.microsoft.com/office/drawing/2014/main" id="{BBBC609A-6723-3C48-0CD8-5C256A7F832C}"/>
                          </a:ext>
                        </a:extLst>
                      </p:cNvPr>
                      <p:cNvPicPr/>
                      <p:nvPr/>
                    </p:nvPicPr>
                    <p:blipFill>
                      <a:blip r:embed="rId7"/>
                      <a:stretch>
                        <a:fillRect/>
                      </a:stretch>
                    </p:blipFill>
                    <p:spPr>
                      <a:xfrm>
                        <a:off x="495300" y="3370263"/>
                        <a:ext cx="4246563" cy="2547937"/>
                      </a:xfrm>
                      <a:prstGeom prst="rect">
                        <a:avLst/>
                      </a:prstGeom>
                    </p:spPr>
                  </p:pic>
                </p:oleObj>
              </mc:Fallback>
            </mc:AlternateContent>
          </a:graphicData>
        </a:graphic>
      </p:graphicFrame>
    </p:spTree>
    <p:extLst>
      <p:ext uri="{BB962C8B-B14F-4D97-AF65-F5344CB8AC3E}">
        <p14:creationId xmlns:p14="http://schemas.microsoft.com/office/powerpoint/2010/main" val="1058604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DF21C5-3BBF-4006-9587-75B28F61F2FB}"/>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2" name="Content Placeholder 1">
            <a:extLst>
              <a:ext uri="{FF2B5EF4-FFF2-40B4-BE49-F238E27FC236}">
                <a16:creationId xmlns:a16="http://schemas.microsoft.com/office/drawing/2014/main" id="{1FF6B527-A232-42DC-910F-4ABAEB8DE295}"/>
              </a:ext>
            </a:extLst>
          </p:cNvPr>
          <p:cNvSpPr>
            <a:spLocks noGrp="1"/>
          </p:cNvSpPr>
          <p:nvPr>
            <p:ph idx="1"/>
          </p:nvPr>
        </p:nvSpPr>
        <p:spPr>
          <a:xfrm>
            <a:off x="4812236" y="1752729"/>
            <a:ext cx="4352544" cy="1235160"/>
          </a:xfrm>
        </p:spPr>
        <p:txBody>
          <a:bodyPr/>
          <a:lstStyle/>
          <a:p>
            <a:pPr marL="0" indent="0">
              <a:buNone/>
            </a:pPr>
            <a:r>
              <a:rPr lang="en-US" sz="1100" b="1" i="0" dirty="0">
                <a:effectLst/>
                <a:latin typeface="Palatino Linotype "/>
              </a:rPr>
              <a:t>Mednax Inc (NYS: MD)</a:t>
            </a:r>
            <a:r>
              <a:rPr lang="en-US" sz="1100" b="0" i="0" dirty="0">
                <a:effectLst/>
                <a:latin typeface="Palatino Linotype "/>
              </a:rPr>
              <a:t> provides physician services to hospitals, intensive care units, and other medical units. The services provided by the company include maternal care for expectant mothers, intensive care for premature babies, cardiology care for infants suffering from heart defects, and anesthesia care during surgeries, among others. The company operates only under one segment, which is physician services. </a:t>
            </a:r>
            <a:endParaRPr lang="en-US" dirty="0">
              <a:latin typeface="Palatino Linotype "/>
            </a:endParaRPr>
          </a:p>
        </p:txBody>
      </p: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7" y="345723"/>
            <a:ext cx="8728363" cy="445247"/>
          </a:xfrm>
        </p:spPr>
        <p:txBody>
          <a:bodyPr/>
          <a:lstStyle/>
          <a:p>
            <a:r>
              <a:rPr lang="en-US" dirty="0"/>
              <a:t>Public Comp</a:t>
            </a:r>
          </a:p>
        </p:txBody>
      </p:sp>
      <p:sp>
        <p:nvSpPr>
          <p:cNvPr id="8" name="TextBox 7">
            <a:extLst>
              <a:ext uri="{FF2B5EF4-FFF2-40B4-BE49-F238E27FC236}">
                <a16:creationId xmlns:a16="http://schemas.microsoft.com/office/drawing/2014/main" id="{44583B50-3019-4BC9-9194-5C2381BD095E}"/>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2050" name="Picture 2" descr="See the source image">
            <a:extLst>
              <a:ext uri="{FF2B5EF4-FFF2-40B4-BE49-F238E27FC236}">
                <a16:creationId xmlns:a16="http://schemas.microsoft.com/office/drawing/2014/main" id="{2C1657F0-DB58-4F7B-919E-D8BFC94E16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1768" y="1497287"/>
            <a:ext cx="2543245" cy="149060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Object 8">
            <a:extLst>
              <a:ext uri="{FF2B5EF4-FFF2-40B4-BE49-F238E27FC236}">
                <a16:creationId xmlns:a16="http://schemas.microsoft.com/office/drawing/2014/main" id="{914FCF47-D88E-8912-BC54-AD84EB65964E}"/>
              </a:ext>
            </a:extLst>
          </p:cNvPr>
          <p:cNvGraphicFramePr>
            <a:graphicFrameLocks noChangeAspect="1"/>
          </p:cNvGraphicFramePr>
          <p:nvPr>
            <p:extLst>
              <p:ext uri="{D42A27DB-BD31-4B8C-83A1-F6EECF244321}">
                <p14:modId xmlns:p14="http://schemas.microsoft.com/office/powerpoint/2010/main" val="2326993683"/>
              </p:ext>
            </p:extLst>
          </p:nvPr>
        </p:nvGraphicFramePr>
        <p:xfrm>
          <a:off x="4819650" y="3614738"/>
          <a:ext cx="4406900" cy="2654300"/>
        </p:xfrm>
        <a:graphic>
          <a:graphicData uri="http://schemas.openxmlformats.org/presentationml/2006/ole">
            <mc:AlternateContent xmlns:mc="http://schemas.openxmlformats.org/markup-compatibility/2006">
              <mc:Choice xmlns:v="urn:schemas-microsoft-com:vml" Requires="v">
                <p:oleObj name="Worksheet" r:id="rId4" imgW="4553174" imgH="2743200" progId="Excel.Sheet.12">
                  <p:link updateAutomatic="1"/>
                </p:oleObj>
              </mc:Choice>
              <mc:Fallback>
                <p:oleObj name="Worksheet" r:id="rId4" imgW="4553174" imgH="2743200" progId="Excel.Sheet.12">
                  <p:link updateAutomatic="1"/>
                  <p:pic>
                    <p:nvPicPr>
                      <p:cNvPr id="9" name="Object 8">
                        <a:extLst>
                          <a:ext uri="{FF2B5EF4-FFF2-40B4-BE49-F238E27FC236}">
                            <a16:creationId xmlns:a16="http://schemas.microsoft.com/office/drawing/2014/main" id="{914FCF47-D88E-8912-BC54-AD84EB65964E}"/>
                          </a:ext>
                        </a:extLst>
                      </p:cNvPr>
                      <p:cNvPicPr/>
                      <p:nvPr/>
                    </p:nvPicPr>
                    <p:blipFill>
                      <a:blip r:embed="rId5"/>
                      <a:stretch>
                        <a:fillRect/>
                      </a:stretch>
                    </p:blipFill>
                    <p:spPr>
                      <a:xfrm>
                        <a:off x="4819650" y="3614738"/>
                        <a:ext cx="4406900" cy="2654300"/>
                      </a:xfrm>
                      <a:prstGeom prst="rect">
                        <a:avLst/>
                      </a:prstGeom>
                    </p:spPr>
                  </p:pic>
                </p:oleObj>
              </mc:Fallback>
            </mc:AlternateContent>
          </a:graphicData>
        </a:graphic>
      </p:graphicFrame>
      <p:graphicFrame>
        <p:nvGraphicFramePr>
          <p:cNvPr id="6" name="Chart 5">
            <a:extLst>
              <a:ext uri="{FF2B5EF4-FFF2-40B4-BE49-F238E27FC236}">
                <a16:creationId xmlns:a16="http://schemas.microsoft.com/office/drawing/2014/main" id="{C4262AE1-DEDD-4077-8E56-0071EC1044CF}"/>
              </a:ext>
            </a:extLst>
          </p:cNvPr>
          <p:cNvGraphicFramePr>
            <a:graphicFrameLocks/>
          </p:cNvGraphicFramePr>
          <p:nvPr>
            <p:extLst>
              <p:ext uri="{D42A27DB-BD31-4B8C-83A1-F6EECF244321}">
                <p14:modId xmlns:p14="http://schemas.microsoft.com/office/powerpoint/2010/main" val="3550100019"/>
              </p:ext>
            </p:extLst>
          </p:nvPr>
        </p:nvGraphicFramePr>
        <p:xfrm>
          <a:off x="207390" y="3614738"/>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478373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D57BA2-C8EE-4B7B-AF3C-8025B337E833}"/>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940922A0-9C3A-41F3-87C9-33575C8191C5}"/>
              </a:ext>
            </a:extLst>
          </p:cNvPr>
          <p:cNvSpPr>
            <a:spLocks noGrp="1"/>
          </p:cNvSpPr>
          <p:nvPr>
            <p:ph type="title"/>
          </p:nvPr>
        </p:nvSpPr>
        <p:spPr>
          <a:xfrm>
            <a:off x="436418" y="349625"/>
            <a:ext cx="8728363" cy="441526"/>
          </a:xfrm>
        </p:spPr>
        <p:txBody>
          <a:bodyPr/>
          <a:lstStyle/>
          <a:p>
            <a:r>
              <a:rPr lang="en-US" dirty="0"/>
              <a:t>Public Comp</a:t>
            </a:r>
          </a:p>
        </p:txBody>
      </p:sp>
      <p:sp>
        <p:nvSpPr>
          <p:cNvPr id="9" name="TextBox 8">
            <a:extLst>
              <a:ext uri="{FF2B5EF4-FFF2-40B4-BE49-F238E27FC236}">
                <a16:creationId xmlns:a16="http://schemas.microsoft.com/office/drawing/2014/main" id="{744A6538-A939-4BEE-AED1-E5D3D8FE5570}"/>
              </a:ext>
            </a:extLst>
          </p:cNvPr>
          <p:cNvSpPr txBox="1"/>
          <p:nvPr/>
        </p:nvSpPr>
        <p:spPr>
          <a:xfrm>
            <a:off x="4812237" y="1677128"/>
            <a:ext cx="4352544" cy="161582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1100" b="1" i="0" u="none" strike="noStrike" kern="1200" cap="none" spc="0" normalizeH="0" baseline="0" noProof="0" dirty="0">
                <a:ln>
                  <a:noFill/>
                </a:ln>
                <a:solidFill>
                  <a:srgbClr val="000000"/>
                </a:solidFill>
                <a:effectLst/>
                <a:uLnTx/>
                <a:uFillTx/>
                <a:latin typeface="Palatino Linotype "/>
              </a:rPr>
              <a:t>Evolent Health Inc (NYS: EVH) </a:t>
            </a:r>
            <a:r>
              <a:rPr kumimoji="0" lang="en-US" sz="1100" b="0" i="0" u="none" strike="noStrike" kern="1200" cap="none" spc="0" normalizeH="0" baseline="0" noProof="0" dirty="0">
                <a:ln>
                  <a:noFill/>
                </a:ln>
                <a:solidFill>
                  <a:srgbClr val="000000"/>
                </a:solidFill>
                <a:effectLst/>
                <a:uLnTx/>
                <a:uFillTx/>
                <a:latin typeface="Palatino Linotype "/>
              </a:rPr>
              <a:t>is engaged in healthcare delivery and payment. The company supports health systems and physician organizations in their migration toward value-based care and population health management. The company's reportable segments are </a:t>
            </a:r>
            <a:r>
              <a:rPr lang="en-US" sz="1100" i="0" dirty="0">
                <a:latin typeface="Palatino Linotype "/>
              </a:rPr>
              <a:t>a</a:t>
            </a:r>
            <a:r>
              <a:rPr kumimoji="0" lang="en-US" sz="1100" b="0" i="0" u="none" strike="noStrike" kern="1200" cap="none" spc="0" normalizeH="0" baseline="0" noProof="0" dirty="0">
                <a:ln>
                  <a:noFill/>
                </a:ln>
                <a:solidFill>
                  <a:srgbClr val="000000"/>
                </a:solidFill>
                <a:effectLst/>
                <a:uLnTx/>
                <a:uFillTx/>
                <a:latin typeface="Palatino Linotype "/>
              </a:rPr>
              <a:t> Service Segment </a:t>
            </a:r>
            <a:r>
              <a:rPr lang="en-US" sz="1100" i="0" dirty="0">
                <a:latin typeface="Palatino Linotype "/>
              </a:rPr>
              <a:t>-</a:t>
            </a:r>
            <a:r>
              <a:rPr kumimoji="0" lang="en-US" sz="1100" b="0" i="0" u="none" strike="noStrike" kern="1200" cap="none" spc="0" normalizeH="0" baseline="0" noProof="0" dirty="0">
                <a:ln>
                  <a:noFill/>
                </a:ln>
                <a:solidFill>
                  <a:srgbClr val="000000"/>
                </a:solidFill>
                <a:effectLst/>
                <a:uLnTx/>
                <a:uFillTx/>
                <a:latin typeface="Palatino Linotype "/>
              </a:rPr>
              <a:t> specialty care management services, value-based care services, comprehensive health plan administration services – and a True Health Segment, which consists of a commercial health plan focusing on small and large businesses.   </a:t>
            </a:r>
          </a:p>
        </p:txBody>
      </p:sp>
      <p:sp>
        <p:nvSpPr>
          <p:cNvPr id="7" name="TextBox 6">
            <a:extLst>
              <a:ext uri="{FF2B5EF4-FFF2-40B4-BE49-F238E27FC236}">
                <a16:creationId xmlns:a16="http://schemas.microsoft.com/office/drawing/2014/main" id="{AFB1AF9E-B1AD-4CEE-9B01-8D199671F21D}"/>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3074" name="Picture 2" descr="See the source image">
            <a:extLst>
              <a:ext uri="{FF2B5EF4-FFF2-40B4-BE49-F238E27FC236}">
                <a16:creationId xmlns:a16="http://schemas.microsoft.com/office/drawing/2014/main" id="{D40BCF8D-4214-411D-AEC7-8776F40F74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62" b="9355"/>
          <a:stretch/>
        </p:blipFill>
        <p:spPr bwMode="auto">
          <a:xfrm>
            <a:off x="650707" y="1726826"/>
            <a:ext cx="4002103" cy="100583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5044F70F-AAAB-2226-96EB-42AF9FD7B0C1}"/>
              </a:ext>
            </a:extLst>
          </p:cNvPr>
          <p:cNvGraphicFramePr>
            <a:graphicFrameLocks noChangeAspect="1"/>
          </p:cNvGraphicFramePr>
          <p:nvPr>
            <p:extLst>
              <p:ext uri="{D42A27DB-BD31-4B8C-83A1-F6EECF244321}">
                <p14:modId xmlns:p14="http://schemas.microsoft.com/office/powerpoint/2010/main" val="2636303797"/>
              </p:ext>
            </p:extLst>
          </p:nvPr>
        </p:nvGraphicFramePr>
        <p:xfrm>
          <a:off x="2535238" y="3668713"/>
          <a:ext cx="4552950" cy="2743200"/>
        </p:xfrm>
        <a:graphic>
          <a:graphicData uri="http://schemas.openxmlformats.org/presentationml/2006/ole">
            <mc:AlternateContent xmlns:mc="http://schemas.openxmlformats.org/markup-compatibility/2006">
              <mc:Choice xmlns:v="urn:schemas-microsoft-com:vml" Requires="v">
                <p:oleObj name="Worksheet" r:id="rId4" imgW="4553174" imgH="2743200" progId="Excel.Sheet.12">
                  <p:link updateAutomatic="1"/>
                </p:oleObj>
              </mc:Choice>
              <mc:Fallback>
                <p:oleObj name="Worksheet" r:id="rId4" imgW="4553174" imgH="2743200" progId="Excel.Sheet.12">
                  <p:link updateAutomatic="1"/>
                  <p:pic>
                    <p:nvPicPr>
                      <p:cNvPr id="5" name="Object 4">
                        <a:extLst>
                          <a:ext uri="{FF2B5EF4-FFF2-40B4-BE49-F238E27FC236}">
                            <a16:creationId xmlns:a16="http://schemas.microsoft.com/office/drawing/2014/main" id="{5044F70F-AAAB-2226-96EB-42AF9FD7B0C1}"/>
                          </a:ext>
                        </a:extLst>
                      </p:cNvPr>
                      <p:cNvPicPr/>
                      <p:nvPr/>
                    </p:nvPicPr>
                    <p:blipFill>
                      <a:blip r:embed="rId5"/>
                      <a:stretch>
                        <a:fillRect/>
                      </a:stretch>
                    </p:blipFill>
                    <p:spPr>
                      <a:xfrm>
                        <a:off x="2535238" y="3668713"/>
                        <a:ext cx="4552950" cy="2743200"/>
                      </a:xfrm>
                      <a:prstGeom prst="rect">
                        <a:avLst/>
                      </a:prstGeom>
                    </p:spPr>
                  </p:pic>
                </p:oleObj>
              </mc:Fallback>
            </mc:AlternateContent>
          </a:graphicData>
        </a:graphic>
      </p:graphicFrame>
    </p:spTree>
    <p:extLst>
      <p:ext uri="{BB962C8B-B14F-4D97-AF65-F5344CB8AC3E}">
        <p14:creationId xmlns:p14="http://schemas.microsoft.com/office/powerpoint/2010/main" val="28747848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643107-1977-4D80-99D0-BDF68E20E3E4}"/>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2" name="Content Placeholder 1">
            <a:extLst>
              <a:ext uri="{FF2B5EF4-FFF2-40B4-BE49-F238E27FC236}">
                <a16:creationId xmlns:a16="http://schemas.microsoft.com/office/drawing/2014/main" id="{1FF6B527-A232-42DC-910F-4ABAEB8DE295}"/>
              </a:ext>
            </a:extLst>
          </p:cNvPr>
          <p:cNvSpPr>
            <a:spLocks noGrp="1"/>
          </p:cNvSpPr>
          <p:nvPr>
            <p:ph idx="1"/>
          </p:nvPr>
        </p:nvSpPr>
        <p:spPr>
          <a:xfrm>
            <a:off x="4810570" y="1763902"/>
            <a:ext cx="4377432" cy="1174428"/>
          </a:xfrm>
        </p:spPr>
        <p:txBody>
          <a:bodyPr/>
          <a:lstStyle/>
          <a:p>
            <a:pPr marL="0" indent="0">
              <a:buNone/>
            </a:pPr>
            <a:r>
              <a:rPr lang="en-US" sz="1100" b="1" kern="1200" dirty="0">
                <a:solidFill>
                  <a:srgbClr val="000000"/>
                </a:solidFill>
                <a:latin typeface="Palatino Linotype "/>
                <a:cs typeface="Times New Roman" pitchFamily="18" charset="0"/>
              </a:rPr>
              <a:t>Apollo Medical Holdings Inc (NAS: AMEH) </a:t>
            </a:r>
            <a:r>
              <a:rPr lang="en-US" sz="1100" kern="1200" dirty="0">
                <a:solidFill>
                  <a:srgbClr val="000000"/>
                </a:solidFill>
                <a:latin typeface="Palatino Linotype "/>
                <a:cs typeface="Times New Roman" pitchFamily="18" charset="0"/>
              </a:rPr>
              <a:t>is a patient-centered, physician-centric integrated population health management company. The company is working to provide coordinated, outcomes-based medical care in a cost-effective manner. It is focused on physicians providing high-quality medical care, population health management and care coordinated for patients. </a:t>
            </a:r>
          </a:p>
        </p:txBody>
      </p: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56496"/>
            <a:ext cx="8728363" cy="445247"/>
          </a:xfrm>
        </p:spPr>
        <p:txBody>
          <a:bodyPr/>
          <a:lstStyle/>
          <a:p>
            <a:r>
              <a:rPr lang="en-US" dirty="0"/>
              <a:t>Public Comp</a:t>
            </a:r>
          </a:p>
        </p:txBody>
      </p:sp>
      <p:sp>
        <p:nvSpPr>
          <p:cNvPr id="8" name="TextBox 7">
            <a:extLst>
              <a:ext uri="{FF2B5EF4-FFF2-40B4-BE49-F238E27FC236}">
                <a16:creationId xmlns:a16="http://schemas.microsoft.com/office/drawing/2014/main" id="{86DE5250-7679-49B4-8468-E0A483328CEF}"/>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5" name="Picture 4">
            <a:extLst>
              <a:ext uri="{FF2B5EF4-FFF2-40B4-BE49-F238E27FC236}">
                <a16:creationId xmlns:a16="http://schemas.microsoft.com/office/drawing/2014/main" id="{0727ED0E-793C-4E7F-8F6A-F7578076159F}"/>
              </a:ext>
            </a:extLst>
          </p:cNvPr>
          <p:cNvPicPr>
            <a:picLocks noChangeAspect="1"/>
          </p:cNvPicPr>
          <p:nvPr/>
        </p:nvPicPr>
        <p:blipFill>
          <a:blip r:embed="rId3"/>
          <a:stretch>
            <a:fillRect/>
          </a:stretch>
        </p:blipFill>
        <p:spPr>
          <a:xfrm>
            <a:off x="651737" y="1280160"/>
            <a:ext cx="3473002" cy="1818825"/>
          </a:xfrm>
          <a:prstGeom prst="rect">
            <a:avLst/>
          </a:prstGeom>
        </p:spPr>
      </p:pic>
      <p:graphicFrame>
        <p:nvGraphicFramePr>
          <p:cNvPr id="9" name="Object 8">
            <a:extLst>
              <a:ext uri="{FF2B5EF4-FFF2-40B4-BE49-F238E27FC236}">
                <a16:creationId xmlns:a16="http://schemas.microsoft.com/office/drawing/2014/main" id="{912B7FAF-9912-553F-41F6-32CEA0037F21}"/>
              </a:ext>
            </a:extLst>
          </p:cNvPr>
          <p:cNvGraphicFramePr>
            <a:graphicFrameLocks noChangeAspect="1"/>
          </p:cNvGraphicFramePr>
          <p:nvPr>
            <p:extLst>
              <p:ext uri="{D42A27DB-BD31-4B8C-83A1-F6EECF244321}">
                <p14:modId xmlns:p14="http://schemas.microsoft.com/office/powerpoint/2010/main" val="4266902455"/>
              </p:ext>
            </p:extLst>
          </p:nvPr>
        </p:nvGraphicFramePr>
        <p:xfrm>
          <a:off x="4959350" y="3695700"/>
          <a:ext cx="4152900" cy="2501900"/>
        </p:xfrm>
        <a:graphic>
          <a:graphicData uri="http://schemas.openxmlformats.org/presentationml/2006/ole">
            <mc:AlternateContent xmlns:mc="http://schemas.openxmlformats.org/markup-compatibility/2006">
              <mc:Choice xmlns:v="urn:schemas-microsoft-com:vml" Requires="v">
                <p:oleObj name="Worksheet" r:id="rId4" imgW="4553174" imgH="2743200" progId="Excel.Sheet.12">
                  <p:link updateAutomatic="1"/>
                </p:oleObj>
              </mc:Choice>
              <mc:Fallback>
                <p:oleObj name="Worksheet" r:id="rId4" imgW="4553174" imgH="2743200" progId="Excel.Sheet.12">
                  <p:link updateAutomatic="1"/>
                  <p:pic>
                    <p:nvPicPr>
                      <p:cNvPr id="9" name="Object 8">
                        <a:extLst>
                          <a:ext uri="{FF2B5EF4-FFF2-40B4-BE49-F238E27FC236}">
                            <a16:creationId xmlns:a16="http://schemas.microsoft.com/office/drawing/2014/main" id="{912B7FAF-9912-553F-41F6-32CEA0037F21}"/>
                          </a:ext>
                        </a:extLst>
                      </p:cNvPr>
                      <p:cNvPicPr/>
                      <p:nvPr/>
                    </p:nvPicPr>
                    <p:blipFill>
                      <a:blip r:embed="rId5"/>
                      <a:stretch>
                        <a:fillRect/>
                      </a:stretch>
                    </p:blipFill>
                    <p:spPr>
                      <a:xfrm>
                        <a:off x="4959350" y="3695700"/>
                        <a:ext cx="4152900" cy="25019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3B5A4AD-8B7F-83A8-5B74-32BBB9444B3B}"/>
              </a:ext>
            </a:extLst>
          </p:cNvPr>
          <p:cNvGraphicFramePr>
            <a:graphicFrameLocks noChangeAspect="1"/>
          </p:cNvGraphicFramePr>
          <p:nvPr>
            <p:extLst>
              <p:ext uri="{D42A27DB-BD31-4B8C-83A1-F6EECF244321}">
                <p14:modId xmlns:p14="http://schemas.microsoft.com/office/powerpoint/2010/main" val="2238714601"/>
              </p:ext>
            </p:extLst>
          </p:nvPr>
        </p:nvGraphicFramePr>
        <p:xfrm>
          <a:off x="465138" y="3695700"/>
          <a:ext cx="4152900" cy="2501900"/>
        </p:xfrm>
        <a:graphic>
          <a:graphicData uri="http://schemas.openxmlformats.org/presentationml/2006/ole">
            <mc:AlternateContent xmlns:mc="http://schemas.openxmlformats.org/markup-compatibility/2006">
              <mc:Choice xmlns:v="urn:schemas-microsoft-com:vml" Requires="v">
                <p:oleObj name="Worksheet" r:id="rId6" imgW="4553174" imgH="2743200" progId="Excel.Sheet.12">
                  <p:link updateAutomatic="1"/>
                </p:oleObj>
              </mc:Choice>
              <mc:Fallback>
                <p:oleObj name="Worksheet" r:id="rId6" imgW="4553174" imgH="2743200" progId="Excel.Sheet.12">
                  <p:link updateAutomatic="1"/>
                  <p:pic>
                    <p:nvPicPr>
                      <p:cNvPr id="10" name="Object 9">
                        <a:extLst>
                          <a:ext uri="{FF2B5EF4-FFF2-40B4-BE49-F238E27FC236}">
                            <a16:creationId xmlns:a16="http://schemas.microsoft.com/office/drawing/2014/main" id="{53B5A4AD-8B7F-83A8-5B74-32BBB9444B3B}"/>
                          </a:ext>
                        </a:extLst>
                      </p:cNvPr>
                      <p:cNvPicPr/>
                      <p:nvPr/>
                    </p:nvPicPr>
                    <p:blipFill>
                      <a:blip r:embed="rId7"/>
                      <a:stretch>
                        <a:fillRect/>
                      </a:stretch>
                    </p:blipFill>
                    <p:spPr>
                      <a:xfrm>
                        <a:off x="465138" y="3695700"/>
                        <a:ext cx="4152900" cy="2501900"/>
                      </a:xfrm>
                      <a:prstGeom prst="rect">
                        <a:avLst/>
                      </a:prstGeom>
                    </p:spPr>
                  </p:pic>
                </p:oleObj>
              </mc:Fallback>
            </mc:AlternateContent>
          </a:graphicData>
        </a:graphic>
      </p:graphicFrame>
    </p:spTree>
    <p:extLst>
      <p:ext uri="{BB962C8B-B14F-4D97-AF65-F5344CB8AC3E}">
        <p14:creationId xmlns:p14="http://schemas.microsoft.com/office/powerpoint/2010/main" val="2230289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299E2EB-6512-4462-A557-DA7028679257}"/>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2" name="Content Placeholder 1">
            <a:extLst>
              <a:ext uri="{FF2B5EF4-FFF2-40B4-BE49-F238E27FC236}">
                <a16:creationId xmlns:a16="http://schemas.microsoft.com/office/drawing/2014/main" id="{1FF6B527-A232-42DC-910F-4ABAEB8DE295}"/>
              </a:ext>
            </a:extLst>
          </p:cNvPr>
          <p:cNvSpPr>
            <a:spLocks noGrp="1"/>
          </p:cNvSpPr>
          <p:nvPr>
            <p:ph idx="1"/>
          </p:nvPr>
        </p:nvSpPr>
        <p:spPr>
          <a:xfrm>
            <a:off x="4812236" y="1770514"/>
            <a:ext cx="4352544" cy="1049362"/>
          </a:xfrm>
        </p:spPr>
        <p:txBody>
          <a:bodyPr/>
          <a:lstStyle/>
          <a:p>
            <a:pPr marL="0" indent="0">
              <a:buNone/>
            </a:pPr>
            <a:r>
              <a:rPr lang="en-US" sz="1100" b="1" dirty="0">
                <a:latin typeface="Palatino Linotype "/>
              </a:rPr>
              <a:t>Select Medical Holdings (NYS: SEM)</a:t>
            </a:r>
            <a:r>
              <a:rPr lang="en-US" sz="1100" dirty="0">
                <a:latin typeface="Palatino Linotype "/>
              </a:rPr>
              <a:t> is a healthcare company that operates through four main segments: critical illness recovery hospitals, rehabilitation hospitals, outpatient rehabilitation clinics, and Concentra institutions. The company is headquartered in Pennsylvania, and it operates across the United States. </a:t>
            </a:r>
          </a:p>
        </p:txBody>
      </p: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7" y="346336"/>
            <a:ext cx="8728363" cy="445247"/>
          </a:xfrm>
        </p:spPr>
        <p:txBody>
          <a:bodyPr/>
          <a:lstStyle/>
          <a:p>
            <a:r>
              <a:rPr lang="en-US" dirty="0"/>
              <a:t>Public Comp</a:t>
            </a:r>
          </a:p>
        </p:txBody>
      </p:sp>
      <p:sp>
        <p:nvSpPr>
          <p:cNvPr id="9" name="TextBox 8">
            <a:extLst>
              <a:ext uri="{FF2B5EF4-FFF2-40B4-BE49-F238E27FC236}">
                <a16:creationId xmlns:a16="http://schemas.microsoft.com/office/drawing/2014/main" id="{D06AF85B-CA4E-473E-A9BD-137F79A32206}"/>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7" name="Picture 6">
            <a:extLst>
              <a:ext uri="{FF2B5EF4-FFF2-40B4-BE49-F238E27FC236}">
                <a16:creationId xmlns:a16="http://schemas.microsoft.com/office/drawing/2014/main" id="{90F02FC4-786E-4B3F-A6E3-DCAC7FD36ED7}"/>
              </a:ext>
            </a:extLst>
          </p:cNvPr>
          <p:cNvPicPr>
            <a:picLocks noChangeAspect="1"/>
          </p:cNvPicPr>
          <p:nvPr/>
        </p:nvPicPr>
        <p:blipFill>
          <a:blip r:embed="rId3"/>
          <a:stretch>
            <a:fillRect/>
          </a:stretch>
        </p:blipFill>
        <p:spPr>
          <a:xfrm>
            <a:off x="1341588" y="1514396"/>
            <a:ext cx="2528906" cy="1561599"/>
          </a:xfrm>
          <a:prstGeom prst="rect">
            <a:avLst/>
          </a:prstGeom>
        </p:spPr>
      </p:pic>
      <p:graphicFrame>
        <p:nvGraphicFramePr>
          <p:cNvPr id="8" name="Object 7">
            <a:extLst>
              <a:ext uri="{FF2B5EF4-FFF2-40B4-BE49-F238E27FC236}">
                <a16:creationId xmlns:a16="http://schemas.microsoft.com/office/drawing/2014/main" id="{B6B91B95-52F0-4BFD-77C3-FB33076B2906}"/>
              </a:ext>
            </a:extLst>
          </p:cNvPr>
          <p:cNvGraphicFramePr>
            <a:graphicFrameLocks noChangeAspect="1"/>
          </p:cNvGraphicFramePr>
          <p:nvPr>
            <p:extLst>
              <p:ext uri="{D42A27DB-BD31-4B8C-83A1-F6EECF244321}">
                <p14:modId xmlns:p14="http://schemas.microsoft.com/office/powerpoint/2010/main" val="3691935117"/>
              </p:ext>
            </p:extLst>
          </p:nvPr>
        </p:nvGraphicFramePr>
        <p:xfrm>
          <a:off x="4602163" y="3798888"/>
          <a:ext cx="4552950" cy="2743200"/>
        </p:xfrm>
        <a:graphic>
          <a:graphicData uri="http://schemas.openxmlformats.org/presentationml/2006/ole">
            <mc:AlternateContent xmlns:mc="http://schemas.openxmlformats.org/markup-compatibility/2006">
              <mc:Choice xmlns:v="urn:schemas-microsoft-com:vml" Requires="v">
                <p:oleObj name="Worksheet" r:id="rId4" imgW="4553174" imgH="2743200" progId="Excel.Sheet.12">
                  <p:link updateAutomatic="1"/>
                </p:oleObj>
              </mc:Choice>
              <mc:Fallback>
                <p:oleObj name="Worksheet" r:id="rId4" imgW="4553174" imgH="2743200" progId="Excel.Sheet.12">
                  <p:link updateAutomatic="1"/>
                  <p:pic>
                    <p:nvPicPr>
                      <p:cNvPr id="8" name="Object 7">
                        <a:extLst>
                          <a:ext uri="{FF2B5EF4-FFF2-40B4-BE49-F238E27FC236}">
                            <a16:creationId xmlns:a16="http://schemas.microsoft.com/office/drawing/2014/main" id="{B6B91B95-52F0-4BFD-77C3-FB33076B2906}"/>
                          </a:ext>
                        </a:extLst>
                      </p:cNvPr>
                      <p:cNvPicPr/>
                      <p:nvPr/>
                    </p:nvPicPr>
                    <p:blipFill>
                      <a:blip r:embed="rId5"/>
                      <a:stretch>
                        <a:fillRect/>
                      </a:stretch>
                    </p:blipFill>
                    <p:spPr>
                      <a:xfrm>
                        <a:off x="4602163" y="3798888"/>
                        <a:ext cx="4552950" cy="27432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52E725F3-1741-A9BB-F1CF-A47037449CB0}"/>
              </a:ext>
            </a:extLst>
          </p:cNvPr>
          <p:cNvGraphicFramePr>
            <a:graphicFrameLocks noChangeAspect="1"/>
          </p:cNvGraphicFramePr>
          <p:nvPr>
            <p:extLst>
              <p:ext uri="{D42A27DB-BD31-4B8C-83A1-F6EECF244321}">
                <p14:modId xmlns:p14="http://schemas.microsoft.com/office/powerpoint/2010/main" val="236079241"/>
              </p:ext>
            </p:extLst>
          </p:nvPr>
        </p:nvGraphicFramePr>
        <p:xfrm>
          <a:off x="176213" y="3841750"/>
          <a:ext cx="4406900" cy="2655888"/>
        </p:xfrm>
        <a:graphic>
          <a:graphicData uri="http://schemas.openxmlformats.org/presentationml/2006/ole">
            <mc:AlternateContent xmlns:mc="http://schemas.openxmlformats.org/markup-compatibility/2006">
              <mc:Choice xmlns:v="urn:schemas-microsoft-com:vml" Requires="v">
                <p:oleObj name="Worksheet" r:id="rId6" imgW="4553174" imgH="2743200" progId="Excel.Sheet.12">
                  <p:link updateAutomatic="1"/>
                </p:oleObj>
              </mc:Choice>
              <mc:Fallback>
                <p:oleObj name="Worksheet" r:id="rId6" imgW="4553174" imgH="2743200" progId="Excel.Sheet.12">
                  <p:link updateAutomatic="1"/>
                  <p:pic>
                    <p:nvPicPr>
                      <p:cNvPr id="10" name="Object 9">
                        <a:extLst>
                          <a:ext uri="{FF2B5EF4-FFF2-40B4-BE49-F238E27FC236}">
                            <a16:creationId xmlns:a16="http://schemas.microsoft.com/office/drawing/2014/main" id="{52E725F3-1741-A9BB-F1CF-A47037449CB0}"/>
                          </a:ext>
                        </a:extLst>
                      </p:cNvPr>
                      <p:cNvPicPr/>
                      <p:nvPr/>
                    </p:nvPicPr>
                    <p:blipFill>
                      <a:blip r:embed="rId7"/>
                      <a:stretch>
                        <a:fillRect/>
                      </a:stretch>
                    </p:blipFill>
                    <p:spPr>
                      <a:xfrm>
                        <a:off x="176213" y="3841750"/>
                        <a:ext cx="4406900" cy="2655888"/>
                      </a:xfrm>
                      <a:prstGeom prst="rect">
                        <a:avLst/>
                      </a:prstGeom>
                    </p:spPr>
                  </p:pic>
                </p:oleObj>
              </mc:Fallback>
            </mc:AlternateContent>
          </a:graphicData>
        </a:graphic>
      </p:graphicFrame>
    </p:spTree>
    <p:extLst>
      <p:ext uri="{BB962C8B-B14F-4D97-AF65-F5344CB8AC3E}">
        <p14:creationId xmlns:p14="http://schemas.microsoft.com/office/powerpoint/2010/main" val="4119978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me Healthcare Overview">
            <a:extLst>
              <a:ext uri="{FF2B5EF4-FFF2-40B4-BE49-F238E27FC236}">
                <a16:creationId xmlns:a16="http://schemas.microsoft.com/office/drawing/2014/main" id="{3D8A87DE-2628-44AB-B472-A02F322BF7C9}"/>
              </a:ext>
            </a:extLst>
          </p:cNvPr>
          <p:cNvPicPr>
            <a:picLocks noChangeAspect="1" noChangeArrowheads="1"/>
          </p:cNvPicPr>
          <p:nvPr/>
        </p:nvPicPr>
        <p:blipFill rotWithShape="1">
          <a:blip r:embed="rId3">
            <a:duotone>
              <a:prstClr val="black"/>
              <a:srgbClr val="407EC9">
                <a:tint val="45000"/>
                <a:satMod val="400000"/>
              </a:srgbClr>
            </a:duotone>
            <a:extLst>
              <a:ext uri="{28A0092B-C50C-407E-A947-70E740481C1C}">
                <a14:useLocalDpi xmlns:a14="http://schemas.microsoft.com/office/drawing/2010/main" val="0"/>
              </a:ext>
            </a:extLst>
          </a:blip>
          <a:srcRect l="30679" r="11273"/>
          <a:stretch/>
        </p:blipFill>
        <p:spPr bwMode="auto">
          <a:xfrm>
            <a:off x="-108284" y="-1"/>
            <a:ext cx="9709484" cy="7315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E290A36-A257-4858-A555-21EA5214F44F}"/>
              </a:ext>
            </a:extLst>
          </p:cNvPr>
          <p:cNvSpPr txBox="1"/>
          <p:nvPr/>
        </p:nvSpPr>
        <p:spPr>
          <a:xfrm>
            <a:off x="555581" y="547507"/>
            <a:ext cx="8386400" cy="4801314"/>
          </a:xfrm>
          <a:prstGeom prst="rect">
            <a:avLst/>
          </a:prstGeom>
          <a:noFill/>
        </p:spPr>
        <p:txBody>
          <a:bodyPr wrap="square" rtlCol="0">
            <a:spAutoFit/>
          </a:bodyPr>
          <a:lstStyle/>
          <a:p>
            <a:pPr defTabSz="720090" fontAlgn="auto">
              <a:spcBef>
                <a:spcPts val="0"/>
              </a:spcBef>
              <a:spcAft>
                <a:spcPts val="0"/>
              </a:spcAft>
              <a:buClrTx/>
            </a:pPr>
            <a:r>
              <a:rPr lang="en-US" sz="5400" i="0" dirty="0">
                <a:solidFill>
                  <a:prstClr val="white"/>
                </a:solidFill>
                <a:latin typeface="Palatino Linotype" panose="02040502050505030304" pitchFamily="18" charset="0"/>
                <a:cs typeface="+mn-cs"/>
              </a:rPr>
              <a:t>Healthcare Services</a:t>
            </a:r>
          </a:p>
          <a:p>
            <a:pPr defTabSz="720090" fontAlgn="auto">
              <a:spcBef>
                <a:spcPts val="0"/>
              </a:spcBef>
              <a:spcAft>
                <a:spcPts val="0"/>
              </a:spcAft>
              <a:buClrTx/>
            </a:pPr>
            <a:r>
              <a:rPr lang="en-US" sz="5400" i="0" dirty="0">
                <a:solidFill>
                  <a:prstClr val="white"/>
                </a:solidFill>
                <a:latin typeface="Palatino Linotype" panose="02040502050505030304" pitchFamily="18" charset="0"/>
                <a:cs typeface="+mn-cs"/>
              </a:rPr>
              <a:t>Industry Report</a:t>
            </a:r>
          </a:p>
          <a:p>
            <a:pPr defTabSz="720090" fontAlgn="auto">
              <a:spcBef>
                <a:spcPts val="0"/>
              </a:spcBef>
              <a:spcAft>
                <a:spcPts val="0"/>
              </a:spcAft>
              <a:buClrTx/>
            </a:pPr>
            <a:endParaRPr lang="en-US" sz="5400" i="0" dirty="0">
              <a:solidFill>
                <a:prstClr val="white"/>
              </a:solidFill>
              <a:latin typeface="Palatino Linotype" panose="02040502050505030304" pitchFamily="18" charset="0"/>
              <a:cs typeface="+mn-cs"/>
            </a:endParaRPr>
          </a:p>
          <a:p>
            <a:pPr defTabSz="720090" fontAlgn="auto">
              <a:spcBef>
                <a:spcPts val="0"/>
              </a:spcBef>
              <a:spcAft>
                <a:spcPts val="0"/>
              </a:spcAft>
              <a:buClrTx/>
            </a:pPr>
            <a:r>
              <a:rPr lang="en-US" sz="3600" dirty="0">
                <a:solidFill>
                  <a:prstClr val="white"/>
                </a:solidFill>
                <a:latin typeface="Palatino Linotype" panose="02040502050505030304" pitchFamily="18" charset="0"/>
                <a:cs typeface="+mn-cs"/>
              </a:rPr>
              <a:t>II.		Home Health &amp; Hospice</a:t>
            </a:r>
          </a:p>
          <a:p>
            <a:pPr defTabSz="720090" fontAlgn="auto">
              <a:spcBef>
                <a:spcPts val="0"/>
              </a:spcBef>
              <a:spcAft>
                <a:spcPts val="0"/>
              </a:spcAft>
              <a:buClrTx/>
            </a:pPr>
            <a:endParaRPr lang="en-US" sz="5400" i="0" dirty="0">
              <a:solidFill>
                <a:prstClr val="white"/>
              </a:solidFill>
              <a:latin typeface="Palatino Linotype" panose="02040502050505030304" pitchFamily="18" charset="0"/>
              <a:cs typeface="+mn-cs"/>
            </a:endParaRPr>
          </a:p>
          <a:p>
            <a:pPr defTabSz="720090" fontAlgn="auto">
              <a:spcBef>
                <a:spcPts val="0"/>
              </a:spcBef>
              <a:spcAft>
                <a:spcPts val="0"/>
              </a:spcAft>
              <a:buClrTx/>
            </a:pPr>
            <a:endParaRPr lang="en-US" sz="5400" i="0" dirty="0">
              <a:solidFill>
                <a:prstClr val="white"/>
              </a:solidFill>
              <a:latin typeface="Palatino Linotype" panose="02040502050505030304" pitchFamily="18" charset="0"/>
              <a:cs typeface="+mn-cs"/>
            </a:endParaRPr>
          </a:p>
        </p:txBody>
      </p:sp>
      <p:cxnSp>
        <p:nvCxnSpPr>
          <p:cNvPr id="8" name="Straight Connector 7">
            <a:extLst>
              <a:ext uri="{FF2B5EF4-FFF2-40B4-BE49-F238E27FC236}">
                <a16:creationId xmlns:a16="http://schemas.microsoft.com/office/drawing/2014/main" id="{087BB567-8762-4E86-BD4C-B81A5EA82BA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A9AACA2-0E96-461B-A13F-8750EC4049E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4261F1F-5739-44C8-9BEE-4829231E8123}"/>
              </a:ext>
            </a:extLst>
          </p:cNvPr>
          <p:cNvPicPr>
            <a:picLocks noChangeAspect="1"/>
          </p:cNvPicPr>
          <p:nvPr/>
        </p:nvPicPr>
        <p:blipFill>
          <a:blip r:embed="rId4"/>
          <a:stretch>
            <a:fillRect/>
          </a:stretch>
        </p:blipFill>
        <p:spPr>
          <a:xfrm>
            <a:off x="403181" y="6290733"/>
            <a:ext cx="2126659" cy="627749"/>
          </a:xfrm>
          <a:prstGeom prst="rect">
            <a:avLst/>
          </a:prstGeom>
        </p:spPr>
      </p:pic>
    </p:spTree>
    <p:extLst>
      <p:ext uri="{BB962C8B-B14F-4D97-AF65-F5344CB8AC3E}">
        <p14:creationId xmlns:p14="http://schemas.microsoft.com/office/powerpoint/2010/main" val="2580118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2FCBF29-6BFF-403C-95F7-1ACC6F75467C}"/>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170" name="Line 26"/>
          <p:cNvSpPr>
            <a:spLocks noChangeShapeType="1"/>
          </p:cNvSpPr>
          <p:nvPr/>
        </p:nvSpPr>
        <p:spPr bwMode="auto">
          <a:xfrm>
            <a:off x="1460477" y="1171995"/>
            <a:ext cx="0" cy="423583"/>
          </a:xfrm>
          <a:prstGeom prst="line">
            <a:avLst/>
          </a:prstGeom>
          <a:noFill/>
          <a:ln w="19050">
            <a:solidFill>
              <a:srgbClr val="FFFFFF"/>
            </a:solidFill>
            <a:round/>
            <a:headEnd/>
            <a:tailEnd/>
          </a:ln>
        </p:spPr>
        <p:txBody>
          <a:bodyPr/>
          <a:lstStyle/>
          <a:p>
            <a:endParaRPr lang="en-US" sz="926"/>
          </a:p>
        </p:txBody>
      </p:sp>
      <p:pic>
        <p:nvPicPr>
          <p:cNvPr id="7171" name="Picture 38"/>
          <p:cNvPicPr>
            <a:picLocks noChangeAspect="1" noChangeArrowheads="1"/>
          </p:cNvPicPr>
          <p:nvPr/>
        </p:nvPicPr>
        <p:blipFill>
          <a:blip r:embed="rId3" cstate="print"/>
          <a:srcRect/>
          <a:stretch>
            <a:fillRect/>
          </a:stretch>
        </p:blipFill>
        <p:spPr bwMode="auto">
          <a:xfrm>
            <a:off x="4793247" y="4482705"/>
            <a:ext cx="16178" cy="17648"/>
          </a:xfrm>
          <a:prstGeom prst="rect">
            <a:avLst/>
          </a:prstGeom>
          <a:noFill/>
          <a:ln w="9525" algn="ctr">
            <a:noFill/>
            <a:miter lim="800000"/>
            <a:headEnd/>
            <a:tailEnd/>
          </a:ln>
        </p:spPr>
      </p:pic>
      <p:pic>
        <p:nvPicPr>
          <p:cNvPr id="7172" name="Picture 39"/>
          <p:cNvPicPr>
            <a:picLocks noChangeAspect="1" noChangeArrowheads="1"/>
          </p:cNvPicPr>
          <p:nvPr/>
        </p:nvPicPr>
        <p:blipFill>
          <a:blip r:embed="rId3" cstate="print"/>
          <a:srcRect/>
          <a:stretch>
            <a:fillRect/>
          </a:stretch>
        </p:blipFill>
        <p:spPr bwMode="auto">
          <a:xfrm>
            <a:off x="4793247" y="4482705"/>
            <a:ext cx="16178" cy="17648"/>
          </a:xfrm>
          <a:prstGeom prst="rect">
            <a:avLst/>
          </a:prstGeom>
          <a:noFill/>
          <a:ln w="9525" algn="ctr">
            <a:noFill/>
            <a:miter lim="800000"/>
            <a:headEnd/>
            <a:tailEnd/>
          </a:ln>
        </p:spPr>
      </p:pic>
      <p:sp>
        <p:nvSpPr>
          <p:cNvPr id="7173" name="Line 40"/>
          <p:cNvSpPr>
            <a:spLocks noChangeShapeType="1"/>
          </p:cNvSpPr>
          <p:nvPr/>
        </p:nvSpPr>
        <p:spPr bwMode="auto">
          <a:xfrm>
            <a:off x="1001597" y="57151"/>
            <a:ext cx="0" cy="1492834"/>
          </a:xfrm>
          <a:prstGeom prst="line">
            <a:avLst/>
          </a:prstGeom>
          <a:noFill/>
          <a:ln w="12700">
            <a:solidFill>
              <a:srgbClr val="4D4D4D"/>
            </a:solidFill>
            <a:round/>
            <a:headEnd/>
            <a:tailEnd/>
          </a:ln>
        </p:spPr>
        <p:txBody>
          <a:bodyPr lIns="84707" tIns="42354" rIns="84707" bIns="42354"/>
          <a:lstStyle/>
          <a:p>
            <a:endParaRPr lang="en-US" sz="926"/>
          </a:p>
        </p:txBody>
      </p:sp>
      <p:pic>
        <p:nvPicPr>
          <p:cNvPr id="2" name="Picture 1"/>
          <p:cNvPicPr>
            <a:picLocks noChangeAspect="1"/>
          </p:cNvPicPr>
          <p:nvPr/>
        </p:nvPicPr>
        <p:blipFill>
          <a:blip r:embed="rId4"/>
          <a:stretch>
            <a:fillRect/>
          </a:stretch>
        </p:blipFill>
        <p:spPr>
          <a:xfrm>
            <a:off x="1104947" y="657654"/>
            <a:ext cx="3091111" cy="1028681"/>
          </a:xfrm>
          <a:prstGeom prst="rect">
            <a:avLst/>
          </a:prstGeom>
        </p:spPr>
      </p:pic>
      <p:sp>
        <p:nvSpPr>
          <p:cNvPr id="12" name="Rectangle 11">
            <a:extLst>
              <a:ext uri="{FF2B5EF4-FFF2-40B4-BE49-F238E27FC236}">
                <a16:creationId xmlns:a16="http://schemas.microsoft.com/office/drawing/2014/main" id="{F2240CCF-F398-409F-9A72-A3A2B8B2261A}"/>
              </a:ext>
            </a:extLst>
          </p:cNvPr>
          <p:cNvSpPr/>
          <p:nvPr/>
        </p:nvSpPr>
        <p:spPr>
          <a:xfrm>
            <a:off x="0" y="0"/>
            <a:ext cx="9601200" cy="91440"/>
          </a:xfrm>
          <a:prstGeom prst="rect">
            <a:avLst/>
          </a:prstGeom>
          <a:solidFill>
            <a:srgbClr val="407EC9"/>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CAEEB778-7337-4AEF-A1B5-5314F1CA7954}"/>
              </a:ext>
            </a:extLst>
          </p:cNvPr>
          <p:cNvSpPr/>
          <p:nvPr/>
        </p:nvSpPr>
        <p:spPr>
          <a:xfrm>
            <a:off x="0" y="7269480"/>
            <a:ext cx="9601200" cy="45720"/>
          </a:xfrm>
          <a:prstGeom prst="rect">
            <a:avLst/>
          </a:prstGeom>
          <a:solidFill>
            <a:srgbClr val="221E2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16" name="Picture 15" descr="A picture containing bottle, vessel, bell jar&#10;&#10;Description automatically generated">
            <a:extLst>
              <a:ext uri="{FF2B5EF4-FFF2-40B4-BE49-F238E27FC236}">
                <a16:creationId xmlns:a16="http://schemas.microsoft.com/office/drawing/2014/main" id="{E22D53E7-AB77-404A-BF95-DAD9C18A0ED8}"/>
              </a:ext>
            </a:extLst>
          </p:cNvPr>
          <p:cNvPicPr>
            <a:picLocks noChangeAspect="1"/>
          </p:cNvPicPr>
          <p:nvPr/>
        </p:nvPicPr>
        <p:blipFill rotWithShape="1">
          <a:blip r:embed="rId5">
            <a:duotone>
              <a:schemeClr val="bg2">
                <a:shade val="45000"/>
                <a:satMod val="135000"/>
              </a:schemeClr>
              <a:prstClr val="white"/>
            </a:duotone>
            <a:extLst>
              <a:ext uri="{BEBA8EAE-BF5A-486C-A8C5-ECC9F3942E4B}">
                <a14:imgProps xmlns:a14="http://schemas.microsoft.com/office/drawing/2010/main">
                  <a14:imgLayer r:embed="rId6">
                    <a14:imgEffect>
                      <a14:colorTemperature colorTemp="4700"/>
                    </a14:imgEffect>
                  </a14:imgLayer>
                </a14:imgProps>
              </a:ext>
              <a:ext uri="{28A0092B-C50C-407E-A947-70E740481C1C}">
                <a14:useLocalDpi xmlns:a14="http://schemas.microsoft.com/office/drawing/2010/main" val="0"/>
              </a:ext>
            </a:extLst>
          </a:blip>
          <a:srcRect l="4059" t="7789" r="12447" b="28531"/>
          <a:stretch/>
        </p:blipFill>
        <p:spPr>
          <a:xfrm>
            <a:off x="-7354" y="1845008"/>
            <a:ext cx="9608553" cy="4874351"/>
          </a:xfrm>
          <a:prstGeom prst="rect">
            <a:avLst/>
          </a:prstGeom>
        </p:spPr>
      </p:pic>
      <p:sp>
        <p:nvSpPr>
          <p:cNvPr id="18" name="Rectangle 17">
            <a:extLst>
              <a:ext uri="{FF2B5EF4-FFF2-40B4-BE49-F238E27FC236}">
                <a16:creationId xmlns:a16="http://schemas.microsoft.com/office/drawing/2014/main" id="{A20DF9F5-2F50-45EA-8B57-95FB8C6B0551}"/>
              </a:ext>
            </a:extLst>
          </p:cNvPr>
          <p:cNvSpPr/>
          <p:nvPr/>
        </p:nvSpPr>
        <p:spPr>
          <a:xfrm>
            <a:off x="-7352" y="1845008"/>
            <a:ext cx="9608552" cy="4874351"/>
          </a:xfrm>
          <a:prstGeom prst="rect">
            <a:avLst/>
          </a:prstGeom>
          <a:solidFill>
            <a:srgbClr val="407EC9">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98"/>
          </a:p>
        </p:txBody>
      </p:sp>
      <p:sp>
        <p:nvSpPr>
          <p:cNvPr id="19" name="Text Box 51">
            <a:extLst>
              <a:ext uri="{FF2B5EF4-FFF2-40B4-BE49-F238E27FC236}">
                <a16:creationId xmlns:a16="http://schemas.microsoft.com/office/drawing/2014/main" id="{D44678C8-8DBC-4416-A924-A0ABCD8C4E62}"/>
              </a:ext>
            </a:extLst>
          </p:cNvPr>
          <p:cNvSpPr txBox="1">
            <a:spLocks noChangeArrowheads="1"/>
          </p:cNvSpPr>
          <p:nvPr/>
        </p:nvSpPr>
        <p:spPr bwMode="auto">
          <a:xfrm>
            <a:off x="1001597" y="2272073"/>
            <a:ext cx="3504851" cy="577968"/>
          </a:xfrm>
          <a:prstGeom prst="rect">
            <a:avLst/>
          </a:prstGeom>
          <a:noFill/>
          <a:ln w="9525">
            <a:noFill/>
            <a:miter lim="800000"/>
            <a:headEnd/>
            <a:tailEnd/>
          </a:ln>
        </p:spPr>
        <p:txBody>
          <a:bodyPr wrap="square" lIns="84696" tIns="42349" rIns="84696" bIns="42349">
            <a:spAutoFit/>
          </a:bodyPr>
          <a:lstStyle/>
          <a:p>
            <a:pPr algn="l" eaLnBrk="0" hangingPunct="0">
              <a:spcBef>
                <a:spcPct val="0"/>
              </a:spcBef>
              <a:buClrTx/>
              <a:buFontTx/>
              <a:buNone/>
            </a:pPr>
            <a:r>
              <a:rPr lang="en-US" sz="3200" i="0" dirty="0">
                <a:solidFill>
                  <a:schemeClr val="bg1"/>
                </a:solidFill>
                <a:latin typeface="Palatino Linotype" pitchFamily="18" charset="0"/>
              </a:rPr>
              <a:t>Table of Contents</a:t>
            </a:r>
          </a:p>
        </p:txBody>
      </p:sp>
      <p:sp>
        <p:nvSpPr>
          <p:cNvPr id="20" name="Text Box 49">
            <a:extLst>
              <a:ext uri="{FF2B5EF4-FFF2-40B4-BE49-F238E27FC236}">
                <a16:creationId xmlns:a16="http://schemas.microsoft.com/office/drawing/2014/main" id="{DEE75512-8415-493C-AF69-75327F66A436}"/>
              </a:ext>
            </a:extLst>
          </p:cNvPr>
          <p:cNvSpPr txBox="1">
            <a:spLocks noChangeArrowheads="1"/>
          </p:cNvSpPr>
          <p:nvPr/>
        </p:nvSpPr>
        <p:spPr bwMode="auto">
          <a:xfrm>
            <a:off x="1001596" y="2970403"/>
            <a:ext cx="6685744" cy="3961661"/>
          </a:xfrm>
          <a:prstGeom prst="rect">
            <a:avLst/>
          </a:prstGeom>
          <a:noFill/>
          <a:ln w="9525">
            <a:noFill/>
            <a:miter lim="800000"/>
            <a:headEnd/>
            <a:tailEnd/>
          </a:ln>
        </p:spPr>
        <p:txBody>
          <a:bodyPr wrap="square" lIns="84707" tIns="42354" rIns="84707" bIns="42354">
            <a:spAutoFit/>
          </a:bodyPr>
          <a:lstStyle/>
          <a:p>
            <a:pPr marL="833769" lvl="1" indent="-400050" eaLnBrk="0" hangingPunct="0">
              <a:lnSpc>
                <a:spcPct val="300000"/>
              </a:lnSpc>
              <a:spcBef>
                <a:spcPct val="30000"/>
              </a:spcBef>
              <a:spcAft>
                <a:spcPct val="20000"/>
              </a:spcAft>
              <a:buClrTx/>
              <a:buFont typeface="+mj-lt"/>
              <a:buAutoNum type="romanUcPeriod"/>
            </a:pPr>
            <a:r>
              <a:rPr lang="en-US" sz="1600" b="1" dirty="0">
                <a:solidFill>
                  <a:schemeClr val="bg1"/>
                </a:solidFill>
                <a:latin typeface="Palatino Linotype" pitchFamily="18" charset="0"/>
              </a:rPr>
              <a:t>Medical Group Practice Management…………………..pg. 02</a:t>
            </a:r>
          </a:p>
          <a:p>
            <a:pPr marL="833769" lvl="1" indent="-400050" eaLnBrk="0" hangingPunct="0">
              <a:lnSpc>
                <a:spcPct val="300000"/>
              </a:lnSpc>
              <a:spcBef>
                <a:spcPct val="30000"/>
              </a:spcBef>
              <a:spcAft>
                <a:spcPct val="20000"/>
              </a:spcAft>
              <a:buClrTx/>
              <a:buFont typeface="+mj-lt"/>
              <a:buAutoNum type="romanUcPeriod"/>
            </a:pPr>
            <a:r>
              <a:rPr lang="en-US" sz="1600" b="1" dirty="0">
                <a:solidFill>
                  <a:schemeClr val="bg1"/>
                </a:solidFill>
                <a:latin typeface="Palatino Linotype" pitchFamily="18" charset="0"/>
              </a:rPr>
              <a:t>Home Health &amp; Hospice…………………………….pg. 18</a:t>
            </a:r>
          </a:p>
          <a:p>
            <a:pPr marL="833769" lvl="1" indent="-400050" eaLnBrk="0" hangingPunct="0">
              <a:lnSpc>
                <a:spcPct val="300000"/>
              </a:lnSpc>
              <a:spcBef>
                <a:spcPct val="30000"/>
              </a:spcBef>
              <a:spcAft>
                <a:spcPct val="20000"/>
              </a:spcAft>
              <a:buClrTx/>
              <a:buFont typeface="+mj-lt"/>
              <a:buAutoNum type="romanUcPeriod"/>
            </a:pPr>
            <a:r>
              <a:rPr lang="en-US" sz="1600" b="1" dirty="0">
                <a:solidFill>
                  <a:schemeClr val="bg1"/>
                </a:solidFill>
                <a:latin typeface="Palatino Linotype" pitchFamily="18" charset="0"/>
              </a:rPr>
              <a:t>Telehealth Services………………….………………..pg. 33</a:t>
            </a:r>
          </a:p>
          <a:p>
            <a:pPr marL="833769" lvl="1" indent="-400050" eaLnBrk="0" hangingPunct="0">
              <a:lnSpc>
                <a:spcPct val="300000"/>
              </a:lnSpc>
              <a:spcBef>
                <a:spcPct val="30000"/>
              </a:spcBef>
              <a:spcAft>
                <a:spcPct val="20000"/>
              </a:spcAft>
              <a:buClrTx/>
              <a:buAutoNum type="romanUcPeriod"/>
            </a:pPr>
            <a:endParaRPr lang="en-US" sz="1800" b="1" dirty="0">
              <a:solidFill>
                <a:schemeClr val="bg1"/>
              </a:solidFill>
              <a:latin typeface="Palatino Linotype" pitchFamily="18" charset="0"/>
            </a:endParaRPr>
          </a:p>
          <a:p>
            <a:pPr marL="423593" indent="-423593" eaLnBrk="0" hangingPunct="0">
              <a:spcBef>
                <a:spcPct val="30000"/>
              </a:spcBef>
              <a:spcAft>
                <a:spcPct val="20000"/>
              </a:spcAft>
              <a:buClrTx/>
              <a:buFontTx/>
              <a:buAutoNum type="alphaUcPeriod"/>
            </a:pPr>
            <a:endParaRPr lang="en-US" sz="1483" b="1" dirty="0">
              <a:solidFill>
                <a:schemeClr val="bg1"/>
              </a:solidFill>
              <a:latin typeface="Palatino Linotype" pitchFamily="18" charset="0"/>
            </a:endParaRPr>
          </a:p>
        </p:txBody>
      </p:sp>
    </p:spTree>
    <p:extLst>
      <p:ext uri="{BB962C8B-B14F-4D97-AF65-F5344CB8AC3E}">
        <p14:creationId xmlns:p14="http://schemas.microsoft.com/office/powerpoint/2010/main" val="10551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9E15478-E81E-4837-98CA-DB4A1779B1FF}"/>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5" name="Straight Connector 4">
            <a:extLst>
              <a:ext uri="{FF2B5EF4-FFF2-40B4-BE49-F238E27FC236}">
                <a16:creationId xmlns:a16="http://schemas.microsoft.com/office/drawing/2014/main" id="{569616CB-8E3C-4921-8AA2-7E3F2B017862}"/>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2" name="Content Placeholder 1">
            <a:extLst>
              <a:ext uri="{FF2B5EF4-FFF2-40B4-BE49-F238E27FC236}">
                <a16:creationId xmlns:a16="http://schemas.microsoft.com/office/drawing/2014/main" id="{61E1FA09-1D33-4BB0-9332-16208CE603CB}"/>
              </a:ext>
            </a:extLst>
          </p:cNvPr>
          <p:cNvSpPr>
            <a:spLocks noGrp="1"/>
          </p:cNvSpPr>
          <p:nvPr>
            <p:ph idx="1"/>
          </p:nvPr>
        </p:nvSpPr>
        <p:spPr>
          <a:xfrm>
            <a:off x="436419" y="1046481"/>
            <a:ext cx="8728363" cy="4827494"/>
          </a:xfrm>
        </p:spPr>
        <p:txBody>
          <a:bodyPr/>
          <a:lstStyle/>
          <a:p>
            <a:r>
              <a:rPr lang="en-US" sz="1100" b="1" dirty="0">
                <a:solidFill>
                  <a:srgbClr val="333333"/>
                </a:solidFill>
                <a:latin typeface="Palatino Linotype "/>
              </a:rPr>
              <a:t>Home Health &amp; Hospice i</a:t>
            </a:r>
            <a:r>
              <a:rPr lang="en-US" sz="1100" dirty="0">
                <a:solidFill>
                  <a:srgbClr val="333333"/>
                </a:solidFill>
                <a:latin typeface="Palatino Linotype "/>
              </a:rPr>
              <a:t>ndustry revenue is expected to increase at an annualized rate of 5.1% to $140.8 billion from 2022 to 2027. The industry is expected to evolve, including more chronic disease-management services, and thus, consolidation will likely benefit the industry to influence policy change and benefit from larger-scale operations.</a:t>
            </a:r>
          </a:p>
          <a:p>
            <a:r>
              <a:rPr lang="en-US" sz="1100" b="1" dirty="0">
                <a:solidFill>
                  <a:srgbClr val="333333"/>
                </a:solidFill>
                <a:latin typeface="Palatino Linotype "/>
              </a:rPr>
              <a:t>External Drivers</a:t>
            </a:r>
          </a:p>
          <a:p>
            <a:pPr lvl="1"/>
            <a:r>
              <a:rPr lang="en-US" sz="1100" b="1" dirty="0">
                <a:solidFill>
                  <a:srgbClr val="333333"/>
                </a:solidFill>
                <a:latin typeface="Palatino Linotype "/>
              </a:rPr>
              <a:t>Federal funding for Medicare and Medicaid: </a:t>
            </a:r>
            <a:r>
              <a:rPr lang="en-US" sz="1100" dirty="0">
                <a:solidFill>
                  <a:srgbClr val="333333"/>
                </a:solidFill>
                <a:latin typeface="Palatino Linotype "/>
                <a:ea typeface="+mn-ea"/>
                <a:cs typeface="+mn-cs"/>
              </a:rPr>
              <a:t>Medicare and Medicaid reimbursement accounts for a significant share of industry revenue. Therefore, as funding for and access to Medicare and Medicaid increases, demand for industry services also increases. In 2022, federal funding for Medicare and Medicaid is expected to increase, representing a potential opportunity for the industry.  </a:t>
            </a:r>
          </a:p>
          <a:p>
            <a:pPr lvl="1"/>
            <a:r>
              <a:rPr lang="en-US" sz="1100" b="1" dirty="0">
                <a:solidFill>
                  <a:srgbClr val="333333"/>
                </a:solidFill>
                <a:latin typeface="Palatino Linotype "/>
                <a:ea typeface="+mn-ea"/>
                <a:cs typeface="+mn-cs"/>
              </a:rPr>
              <a:t>Number of adults aged 65 and older: </a:t>
            </a:r>
            <a:r>
              <a:rPr lang="en-US" sz="1100" dirty="0">
                <a:solidFill>
                  <a:srgbClr val="333333"/>
                </a:solidFill>
                <a:latin typeface="Palatino Linotype "/>
                <a:ea typeface="+mn-ea"/>
                <a:cs typeface="+mn-cs"/>
              </a:rPr>
              <a:t>The need for caregiving increases with age. It is estimated that nearly three out of four Americans turning 65 will require some form of long-term service and support in their lives. The number of adults aged 65 and older is expected to increase in 2022, representing a potential opportunity for the industry.</a:t>
            </a:r>
          </a:p>
          <a:p>
            <a:pPr lvl="1"/>
            <a:r>
              <a:rPr lang="en-US" sz="1100" b="1" dirty="0">
                <a:solidFill>
                  <a:srgbClr val="333333"/>
                </a:solidFill>
                <a:latin typeface="Palatino Linotype "/>
                <a:ea typeface="+mn-ea"/>
                <a:cs typeface="+mn-cs"/>
              </a:rPr>
              <a:t>Cost Savings:</a:t>
            </a:r>
            <a:r>
              <a:rPr lang="en-US" sz="1100" dirty="0">
                <a:solidFill>
                  <a:srgbClr val="333333"/>
                </a:solidFill>
                <a:latin typeface="Palatino Linotype "/>
                <a:ea typeface="+mn-ea"/>
                <a:cs typeface="+mn-cs"/>
              </a:rPr>
              <a:t> Studies have shown significant cost savings generated by using personal care. Home health is almost 1/3 the cost of a stay at a skilled nursing facility (SNF), while hospice can reduce Medicare spending by 20 – 30% when used in the last year of life. This has led more people to use home health &amp; hospice services. </a:t>
            </a:r>
          </a:p>
          <a:p>
            <a:pPr lvl="1"/>
            <a:r>
              <a:rPr lang="en-US" sz="1100" b="1" dirty="0">
                <a:solidFill>
                  <a:srgbClr val="333333"/>
                </a:solidFill>
                <a:latin typeface="Palatino Linotype "/>
                <a:ea typeface="+mn-ea"/>
                <a:cs typeface="+mn-cs"/>
              </a:rPr>
              <a:t>Demand shift from institutional settings to home: </a:t>
            </a:r>
            <a:r>
              <a:rPr lang="en-US" sz="1100" dirty="0">
                <a:solidFill>
                  <a:srgbClr val="333333"/>
                </a:solidFill>
                <a:latin typeface="Palatino Linotype "/>
                <a:ea typeface="+mn-ea"/>
                <a:cs typeface="+mn-cs"/>
              </a:rPr>
              <a:t>There has been a shift of preference among senior patients to remain home as opposed to institutional settings. The ongoing shift towards home health was accelerated by the COVID-19 pandemic given the high mortality in nursing homes.  </a:t>
            </a:r>
          </a:p>
          <a:p>
            <a:pPr lvl="1"/>
            <a:r>
              <a:rPr lang="en-US" sz="1100" b="1" dirty="0">
                <a:solidFill>
                  <a:srgbClr val="333333"/>
                </a:solidFill>
                <a:latin typeface="Palatino Linotype "/>
                <a:ea typeface="+mn-ea"/>
                <a:cs typeface="+mn-cs"/>
              </a:rPr>
              <a:t>Per capita disposable income</a:t>
            </a:r>
            <a:r>
              <a:rPr lang="en-US" sz="1100" dirty="0">
                <a:solidFill>
                  <a:srgbClr val="333333"/>
                </a:solidFill>
                <a:latin typeface="Palatino Linotype "/>
                <a:ea typeface="+mn-ea"/>
                <a:cs typeface="+mn-cs"/>
              </a:rPr>
              <a:t>: The economic indicators that drive disposable income levels are expected to steadily strengthen from 2022 – 2027, following the expected correction in 2022. Continued increases in employment and overall economic growth will support a proportionate rise in per capita income as a result. However, mounting inflation stands to pressure consumer spending. Overall, per capita disposable income is anticipated to increase at an annualized rate of 1.7% to 2027.</a:t>
            </a:r>
          </a:p>
          <a:p>
            <a:r>
              <a:rPr lang="en-US" sz="1100" b="1" dirty="0">
                <a:solidFill>
                  <a:srgbClr val="333333"/>
                </a:solidFill>
                <a:latin typeface="Palatino Linotype "/>
              </a:rPr>
              <a:t>Industry Outlook</a:t>
            </a:r>
          </a:p>
          <a:p>
            <a:pPr lvl="1"/>
            <a:r>
              <a:rPr lang="en-US" sz="1100" b="1" dirty="0">
                <a:solidFill>
                  <a:srgbClr val="333333"/>
                </a:solidFill>
                <a:latin typeface="Palatino Linotype "/>
                <a:ea typeface="+mn-ea"/>
                <a:cs typeface="+mn-cs"/>
              </a:rPr>
              <a:t>Continued Growth: </a:t>
            </a:r>
            <a:r>
              <a:rPr lang="en-US" sz="1100" dirty="0">
                <a:solidFill>
                  <a:srgbClr val="333333"/>
                </a:solidFill>
                <a:latin typeface="Palatino Linotype "/>
                <a:ea typeface="+mn-ea"/>
                <a:cs typeface="+mn-cs"/>
              </a:rPr>
              <a:t>Strong and steady revenue growth is expected for the Home Care Providers industry from 2022 to 2027 as the COVID-19 (coronavirus) pandemic subsides and an aging population feels more comfortable utilizing industry services.</a:t>
            </a:r>
          </a:p>
          <a:p>
            <a:pPr lvl="1"/>
            <a:r>
              <a:rPr lang="en-US" sz="1100" b="1" dirty="0">
                <a:solidFill>
                  <a:srgbClr val="333333"/>
                </a:solidFill>
                <a:latin typeface="Palatino Linotype "/>
                <a:ea typeface="+mn-ea"/>
                <a:cs typeface="+mn-cs"/>
              </a:rPr>
              <a:t>Emerging Trends: </a:t>
            </a:r>
            <a:r>
              <a:rPr lang="en-US" sz="1100" dirty="0">
                <a:solidFill>
                  <a:srgbClr val="333333"/>
                </a:solidFill>
                <a:latin typeface="Palatino Linotype "/>
                <a:ea typeface="+mn-ea"/>
                <a:cs typeface="+mn-cs"/>
              </a:rPr>
              <a:t>The industry is expected to benefit from increasing interest in home healthcare and expanded access to Medicare and Medicaid under the Patient Protection and Affordable Care Act (PPACA) under federal government. The aging population will likely continue to foster revenue growth because this demographic not only requires more healthcare services compared with other age groups, but it also increasingly prefers home care. Payers are expected to progressively shift to home care because it is more affordable than inpatient hospital and nursing home care.</a:t>
            </a:r>
          </a:p>
          <a:p>
            <a:pPr lvl="1"/>
            <a:endParaRPr lang="en-US" sz="1100" dirty="0">
              <a:solidFill>
                <a:srgbClr val="333333"/>
              </a:solidFill>
              <a:latin typeface="Helvetica Neue"/>
              <a:ea typeface="+mn-ea"/>
              <a:cs typeface="+mn-cs"/>
            </a:endParaRPr>
          </a:p>
        </p:txBody>
      </p:sp>
      <p:sp>
        <p:nvSpPr>
          <p:cNvPr id="3" name="Title 2">
            <a:extLst>
              <a:ext uri="{FF2B5EF4-FFF2-40B4-BE49-F238E27FC236}">
                <a16:creationId xmlns:a16="http://schemas.microsoft.com/office/drawing/2014/main" id="{90FC9A25-15C8-4835-B71F-D2D6DD19D9EA}"/>
              </a:ext>
            </a:extLst>
          </p:cNvPr>
          <p:cNvSpPr>
            <a:spLocks noGrp="1"/>
          </p:cNvSpPr>
          <p:nvPr>
            <p:ph type="title"/>
          </p:nvPr>
        </p:nvSpPr>
        <p:spPr>
          <a:xfrm>
            <a:off x="436419" y="400425"/>
            <a:ext cx="8728363" cy="441526"/>
          </a:xfrm>
        </p:spPr>
        <p:txBody>
          <a:bodyPr/>
          <a:lstStyle/>
          <a:p>
            <a:r>
              <a:rPr lang="en-US" dirty="0"/>
              <a:t>Home Health &amp; Hospice Industry Key Takeaways</a:t>
            </a:r>
          </a:p>
        </p:txBody>
      </p:sp>
      <p:sp>
        <p:nvSpPr>
          <p:cNvPr id="7" name="TextBox 6">
            <a:extLst>
              <a:ext uri="{FF2B5EF4-FFF2-40B4-BE49-F238E27FC236}">
                <a16:creationId xmlns:a16="http://schemas.microsoft.com/office/drawing/2014/main" id="{5D9BB753-94E9-46B2-8F4B-FDC0FDC27943}"/>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lang="en-US" sz="800" dirty="0">
                <a:latin typeface="+mj-lt"/>
              </a:rPr>
              <a:t>IBISWorld</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33406579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41AA879-8725-45DA-A633-8ADC87BD335F}"/>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3396B6F5-5BE0-494F-A380-FDF49EE92F76}"/>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23C2F321-8929-4A9C-8505-3DC1A1BB2422}"/>
              </a:ext>
            </a:extLst>
          </p:cNvPr>
          <p:cNvSpPr>
            <a:spLocks noGrp="1"/>
          </p:cNvSpPr>
          <p:nvPr>
            <p:ph type="title"/>
          </p:nvPr>
        </p:nvSpPr>
        <p:spPr/>
        <p:txBody>
          <a:bodyPr/>
          <a:lstStyle/>
          <a:p>
            <a:r>
              <a:rPr lang="en-US" dirty="0"/>
              <a:t>Industry at a glance</a:t>
            </a:r>
          </a:p>
        </p:txBody>
      </p:sp>
      <p:grpSp>
        <p:nvGrpSpPr>
          <p:cNvPr id="10" name="Group 9">
            <a:extLst>
              <a:ext uri="{FF2B5EF4-FFF2-40B4-BE49-F238E27FC236}">
                <a16:creationId xmlns:a16="http://schemas.microsoft.com/office/drawing/2014/main" id="{FDCD69A4-E246-45D9-8E69-52F0B04307C1}"/>
              </a:ext>
            </a:extLst>
          </p:cNvPr>
          <p:cNvGrpSpPr/>
          <p:nvPr/>
        </p:nvGrpSpPr>
        <p:grpSpPr>
          <a:xfrm>
            <a:off x="436419" y="1018820"/>
            <a:ext cx="3721635" cy="5220646"/>
            <a:chOff x="5130879" y="853357"/>
            <a:chExt cx="3155106" cy="5220646"/>
          </a:xfrm>
        </p:grpSpPr>
        <p:sp>
          <p:nvSpPr>
            <p:cNvPr id="12" name="Rectangle 11">
              <a:extLst>
                <a:ext uri="{FF2B5EF4-FFF2-40B4-BE49-F238E27FC236}">
                  <a16:creationId xmlns:a16="http://schemas.microsoft.com/office/drawing/2014/main" id="{B53856AF-771A-47CA-B07D-4F333D323B4C}"/>
                </a:ext>
              </a:extLst>
            </p:cNvPr>
            <p:cNvSpPr/>
            <p:nvPr/>
          </p:nvSpPr>
          <p:spPr>
            <a:xfrm>
              <a:off x="5531903" y="1418678"/>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$120.0bn Revenue</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3.1%</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6.0%</a:t>
              </a:r>
            </a:p>
          </p:txBody>
        </p:sp>
        <p:sp>
          <p:nvSpPr>
            <p:cNvPr id="13" name="Rectangle 12">
              <a:extLst>
                <a:ext uri="{FF2B5EF4-FFF2-40B4-BE49-F238E27FC236}">
                  <a16:creationId xmlns:a16="http://schemas.microsoft.com/office/drawing/2014/main" id="{EA545FA6-B350-45E3-9D96-EB32005F7E31}"/>
                </a:ext>
              </a:extLst>
            </p:cNvPr>
            <p:cNvSpPr/>
            <p:nvPr/>
          </p:nvSpPr>
          <p:spPr>
            <a:xfrm>
              <a:off x="5130879" y="853357"/>
              <a:ext cx="2990088" cy="38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dirty="0">
                  <a:solidFill>
                    <a:schemeClr val="tx1"/>
                  </a:solidFill>
                  <a:latin typeface="Palatino Linotype (Body)"/>
                </a:rPr>
                <a:t>Key Statistics</a:t>
              </a:r>
            </a:p>
          </p:txBody>
        </p:sp>
        <p:grpSp>
          <p:nvGrpSpPr>
            <p:cNvPr id="15" name="Group 14">
              <a:extLst>
                <a:ext uri="{FF2B5EF4-FFF2-40B4-BE49-F238E27FC236}">
                  <a16:creationId xmlns:a16="http://schemas.microsoft.com/office/drawing/2014/main" id="{A51D4837-7096-4C16-8FD3-1D50A619E83C}"/>
                </a:ext>
              </a:extLst>
            </p:cNvPr>
            <p:cNvGrpSpPr/>
            <p:nvPr/>
          </p:nvGrpSpPr>
          <p:grpSpPr>
            <a:xfrm>
              <a:off x="5166144" y="1449746"/>
              <a:ext cx="365760" cy="426076"/>
              <a:chOff x="-857250" y="1417803"/>
              <a:chExt cx="548640" cy="639114"/>
            </a:xfrm>
          </p:grpSpPr>
          <p:sp>
            <p:nvSpPr>
              <p:cNvPr id="38" name="Flowchart: Connector 37">
                <a:extLst>
                  <a:ext uri="{FF2B5EF4-FFF2-40B4-BE49-F238E27FC236}">
                    <a16:creationId xmlns:a16="http://schemas.microsoft.com/office/drawing/2014/main" id="{C820092D-F9BF-45A9-86F5-F43FEA66F969}"/>
                  </a:ext>
                </a:extLst>
              </p:cNvPr>
              <p:cNvSpPr/>
              <p:nvPr/>
            </p:nvSpPr>
            <p:spPr bwMode="auto">
              <a:xfrm>
                <a:off x="-857250" y="1417803"/>
                <a:ext cx="548640" cy="639114"/>
              </a:xfrm>
              <a:prstGeom prst="flowChartConnector">
                <a:avLst/>
              </a:prstGeom>
              <a:solidFill>
                <a:srgbClr val="407EC9"/>
              </a:solidFill>
              <a:ln>
                <a:noFill/>
              </a:ln>
            </p:spPr>
            <p:txBody>
              <a:bodyPr wrap="square" lIns="86709" tIns="43355" rIns="86709" bIns="43355" rtlCol="0" anchor="ctr">
                <a:spAutoFit/>
              </a:bodyPr>
              <a:lstStyle/>
              <a:p>
                <a:pPr algn="ctr" defTabSz="914400" fontAlgn="base">
                  <a:spcBef>
                    <a:spcPct val="20000"/>
                  </a:spcBef>
                  <a:spcAft>
                    <a:spcPct val="0"/>
                  </a:spcAft>
                  <a:buClr>
                    <a:srgbClr val="143369"/>
                  </a:buClr>
                  <a:buFont typeface="Wingdings" pitchFamily="2" charset="2"/>
                  <a:buNone/>
                </a:pPr>
                <a:endParaRPr lang="en-US" sz="1400" b="1" i="0">
                  <a:solidFill>
                    <a:srgbClr val="FFFFFF"/>
                  </a:solidFill>
                  <a:latin typeface="Palatino Linotype" pitchFamily="18" charset="0"/>
                  <a:cs typeface="Times New Roman" pitchFamily="18" charset="0"/>
                </a:endParaRPr>
              </a:p>
            </p:txBody>
          </p:sp>
          <p:pic>
            <p:nvPicPr>
              <p:cNvPr id="39" name="Graphic 38" descr="Dollar with solid fill">
                <a:extLst>
                  <a:ext uri="{FF2B5EF4-FFF2-40B4-BE49-F238E27FC236}">
                    <a16:creationId xmlns:a16="http://schemas.microsoft.com/office/drawing/2014/main" id="{B854B8D7-361B-4E40-AFDF-DDC5DAE131F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385" y="1554480"/>
                <a:ext cx="365760" cy="365760"/>
              </a:xfrm>
              <a:prstGeom prst="rect">
                <a:avLst/>
              </a:prstGeom>
            </p:spPr>
          </p:pic>
        </p:grpSp>
        <p:sp>
          <p:nvSpPr>
            <p:cNvPr id="16" name="Rectangle 15">
              <a:extLst>
                <a:ext uri="{FF2B5EF4-FFF2-40B4-BE49-F238E27FC236}">
                  <a16:creationId xmlns:a16="http://schemas.microsoft.com/office/drawing/2014/main" id="{C6E36B7D-6392-4594-920F-FFA6130BDDB5}"/>
                </a:ext>
              </a:extLst>
            </p:cNvPr>
            <p:cNvSpPr/>
            <p:nvPr/>
          </p:nvSpPr>
          <p:spPr>
            <a:xfrm>
              <a:off x="5531904" y="2246011"/>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$9.0bn Profit</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7.0%</a:t>
              </a:r>
            </a:p>
          </p:txBody>
        </p:sp>
        <p:sp>
          <p:nvSpPr>
            <p:cNvPr id="17" name="Rectangle 16">
              <a:extLst>
                <a:ext uri="{FF2B5EF4-FFF2-40B4-BE49-F238E27FC236}">
                  <a16:creationId xmlns:a16="http://schemas.microsoft.com/office/drawing/2014/main" id="{0D00F01E-7F6C-4BAD-8279-1A3C19383450}"/>
                </a:ext>
              </a:extLst>
            </p:cNvPr>
            <p:cNvSpPr/>
            <p:nvPr/>
          </p:nvSpPr>
          <p:spPr>
            <a:xfrm>
              <a:off x="5531903" y="2931086"/>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7.5% Profit Margin</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-1.4pp</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2027	3.5%</a:t>
              </a:r>
            </a:p>
          </p:txBody>
        </p:sp>
        <p:sp>
          <p:nvSpPr>
            <p:cNvPr id="19" name="Rectangle 18">
              <a:extLst>
                <a:ext uri="{FF2B5EF4-FFF2-40B4-BE49-F238E27FC236}">
                  <a16:creationId xmlns:a16="http://schemas.microsoft.com/office/drawing/2014/main" id="{D09D5F22-2A00-4447-9D64-7A8CAF8FACEE}"/>
                </a:ext>
              </a:extLst>
            </p:cNvPr>
            <p:cNvSpPr/>
            <p:nvPr/>
          </p:nvSpPr>
          <p:spPr>
            <a:xfrm>
              <a:off x="5544746" y="3790041"/>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451k Businesses</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4.8%</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5.6%</a:t>
              </a:r>
            </a:p>
          </p:txBody>
        </p:sp>
        <p:sp>
          <p:nvSpPr>
            <p:cNvPr id="21" name="Rectangle 20">
              <a:extLst>
                <a:ext uri="{FF2B5EF4-FFF2-40B4-BE49-F238E27FC236}">
                  <a16:creationId xmlns:a16="http://schemas.microsoft.com/office/drawing/2014/main" id="{39D0B3E6-C623-467B-99C7-E4AB547D870E}"/>
                </a:ext>
              </a:extLst>
            </p:cNvPr>
            <p:cNvSpPr/>
            <p:nvPr/>
          </p:nvSpPr>
          <p:spPr>
            <a:xfrm>
              <a:off x="5544746" y="4559503"/>
              <a:ext cx="2728396"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2m Employees</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3.0%</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5.5%</a:t>
              </a:r>
            </a:p>
          </p:txBody>
        </p:sp>
        <p:sp>
          <p:nvSpPr>
            <p:cNvPr id="22" name="Rectangle 21">
              <a:extLst>
                <a:ext uri="{FF2B5EF4-FFF2-40B4-BE49-F238E27FC236}">
                  <a16:creationId xmlns:a16="http://schemas.microsoft.com/office/drawing/2014/main" id="{C6EBF8BE-EEEE-4083-B2F3-A15D25524F17}"/>
                </a:ext>
              </a:extLst>
            </p:cNvPr>
            <p:cNvSpPr/>
            <p:nvPr/>
          </p:nvSpPr>
          <p:spPr>
            <a:xfrm>
              <a:off x="5544746" y="5328965"/>
              <a:ext cx="2728396"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$61.9bn Wages</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4.5%</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6.2%</a:t>
              </a:r>
            </a:p>
          </p:txBody>
        </p:sp>
        <p:grpSp>
          <p:nvGrpSpPr>
            <p:cNvPr id="23" name="Group 22">
              <a:extLst>
                <a:ext uri="{FF2B5EF4-FFF2-40B4-BE49-F238E27FC236}">
                  <a16:creationId xmlns:a16="http://schemas.microsoft.com/office/drawing/2014/main" id="{07C6649A-DCC6-4C31-8EF5-BA278178A42C}"/>
                </a:ext>
              </a:extLst>
            </p:cNvPr>
            <p:cNvGrpSpPr/>
            <p:nvPr/>
          </p:nvGrpSpPr>
          <p:grpSpPr>
            <a:xfrm>
              <a:off x="5166144" y="2284906"/>
              <a:ext cx="365760" cy="426076"/>
              <a:chOff x="-651255" y="2697892"/>
              <a:chExt cx="548640" cy="639114"/>
            </a:xfrm>
          </p:grpSpPr>
          <p:sp>
            <p:nvSpPr>
              <p:cNvPr id="36" name="Flowchart: Connector 35">
                <a:extLst>
                  <a:ext uri="{FF2B5EF4-FFF2-40B4-BE49-F238E27FC236}">
                    <a16:creationId xmlns:a16="http://schemas.microsoft.com/office/drawing/2014/main" id="{2744F285-609D-432E-94E4-A419FDD6842B}"/>
                  </a:ext>
                </a:extLst>
              </p:cNvPr>
              <p:cNvSpPr/>
              <p:nvPr/>
            </p:nvSpPr>
            <p:spPr bwMode="auto">
              <a:xfrm>
                <a:off x="-651255" y="2697892"/>
                <a:ext cx="548640" cy="639114"/>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7" name="Graphic 36" descr="Bar chart with solid fill">
                <a:extLst>
                  <a:ext uri="{FF2B5EF4-FFF2-40B4-BE49-F238E27FC236}">
                    <a16:creationId xmlns:a16="http://schemas.microsoft.com/office/drawing/2014/main" id="{5F6473E7-434F-40D6-AE0A-09FF5621936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5390" y="2822398"/>
                <a:ext cx="365760" cy="365760"/>
              </a:xfrm>
              <a:prstGeom prst="rect">
                <a:avLst/>
              </a:prstGeom>
            </p:spPr>
          </p:pic>
        </p:grpSp>
        <p:grpSp>
          <p:nvGrpSpPr>
            <p:cNvPr id="24" name="Group 23">
              <a:extLst>
                <a:ext uri="{FF2B5EF4-FFF2-40B4-BE49-F238E27FC236}">
                  <a16:creationId xmlns:a16="http://schemas.microsoft.com/office/drawing/2014/main" id="{2190DA42-67EC-483F-B466-67071EFC6B81}"/>
                </a:ext>
              </a:extLst>
            </p:cNvPr>
            <p:cNvGrpSpPr/>
            <p:nvPr/>
          </p:nvGrpSpPr>
          <p:grpSpPr>
            <a:xfrm>
              <a:off x="5162427" y="3830276"/>
              <a:ext cx="365760" cy="426076"/>
              <a:chOff x="-875231" y="4651306"/>
              <a:chExt cx="548640" cy="639114"/>
            </a:xfrm>
          </p:grpSpPr>
          <p:sp>
            <p:nvSpPr>
              <p:cNvPr id="34" name="Flowchart: Connector 33">
                <a:extLst>
                  <a:ext uri="{FF2B5EF4-FFF2-40B4-BE49-F238E27FC236}">
                    <a16:creationId xmlns:a16="http://schemas.microsoft.com/office/drawing/2014/main" id="{CDCB558F-18CF-4F1A-97BE-D16B419FCDDC}"/>
                  </a:ext>
                </a:extLst>
              </p:cNvPr>
              <p:cNvSpPr/>
              <p:nvPr/>
            </p:nvSpPr>
            <p:spPr bwMode="auto">
              <a:xfrm>
                <a:off x="-875231" y="4651306"/>
                <a:ext cx="548640" cy="639114"/>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5" name="Graphic 34" descr="Building with solid fill">
                <a:extLst>
                  <a:ext uri="{FF2B5EF4-FFF2-40B4-BE49-F238E27FC236}">
                    <a16:creationId xmlns:a16="http://schemas.microsoft.com/office/drawing/2014/main" id="{0366E7CC-121D-4FA2-9A5C-03350F74F04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3791" y="4773966"/>
                <a:ext cx="365760" cy="365760"/>
              </a:xfrm>
              <a:prstGeom prst="rect">
                <a:avLst/>
              </a:prstGeom>
            </p:spPr>
          </p:pic>
        </p:grpSp>
        <p:grpSp>
          <p:nvGrpSpPr>
            <p:cNvPr id="25" name="Group 24">
              <a:extLst>
                <a:ext uri="{FF2B5EF4-FFF2-40B4-BE49-F238E27FC236}">
                  <a16:creationId xmlns:a16="http://schemas.microsoft.com/office/drawing/2014/main" id="{1AB51358-6FCE-4A0B-8328-9D34170DDCFA}"/>
                </a:ext>
              </a:extLst>
            </p:cNvPr>
            <p:cNvGrpSpPr/>
            <p:nvPr/>
          </p:nvGrpSpPr>
          <p:grpSpPr>
            <a:xfrm>
              <a:off x="5162427" y="5318707"/>
              <a:ext cx="365760" cy="426076"/>
              <a:chOff x="10386507" y="1481709"/>
              <a:chExt cx="548640" cy="639114"/>
            </a:xfrm>
          </p:grpSpPr>
          <p:sp>
            <p:nvSpPr>
              <p:cNvPr id="32" name="Flowchart: Connector 31">
                <a:extLst>
                  <a:ext uri="{FF2B5EF4-FFF2-40B4-BE49-F238E27FC236}">
                    <a16:creationId xmlns:a16="http://schemas.microsoft.com/office/drawing/2014/main" id="{53450138-0552-408C-8D9F-2F406CF1C8AD}"/>
                  </a:ext>
                </a:extLst>
              </p:cNvPr>
              <p:cNvSpPr/>
              <p:nvPr/>
            </p:nvSpPr>
            <p:spPr bwMode="auto">
              <a:xfrm>
                <a:off x="10386507" y="1481709"/>
                <a:ext cx="548640" cy="639114"/>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3" name="Graphic 32" descr="Earth globe: Americas with solid fill">
                <a:extLst>
                  <a:ext uri="{FF2B5EF4-FFF2-40B4-BE49-F238E27FC236}">
                    <a16:creationId xmlns:a16="http://schemas.microsoft.com/office/drawing/2014/main" id="{33ABC031-6C42-448E-B321-3F09A4AA0F1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89813" y="1618906"/>
                <a:ext cx="365760" cy="365760"/>
              </a:xfrm>
              <a:prstGeom prst="rect">
                <a:avLst/>
              </a:prstGeom>
            </p:spPr>
          </p:pic>
        </p:grpSp>
        <p:grpSp>
          <p:nvGrpSpPr>
            <p:cNvPr id="26" name="Group 25">
              <a:extLst>
                <a:ext uri="{FF2B5EF4-FFF2-40B4-BE49-F238E27FC236}">
                  <a16:creationId xmlns:a16="http://schemas.microsoft.com/office/drawing/2014/main" id="{3B019835-67CD-4159-A01F-46A4F8F4B30B}"/>
                </a:ext>
              </a:extLst>
            </p:cNvPr>
            <p:cNvGrpSpPr/>
            <p:nvPr/>
          </p:nvGrpSpPr>
          <p:grpSpPr>
            <a:xfrm>
              <a:off x="5170338" y="4566603"/>
              <a:ext cx="365760" cy="426076"/>
              <a:chOff x="9670962" y="1543452"/>
              <a:chExt cx="548640" cy="639114"/>
            </a:xfrm>
          </p:grpSpPr>
          <p:sp>
            <p:nvSpPr>
              <p:cNvPr id="30" name="Flowchart: Connector 29">
                <a:extLst>
                  <a:ext uri="{FF2B5EF4-FFF2-40B4-BE49-F238E27FC236}">
                    <a16:creationId xmlns:a16="http://schemas.microsoft.com/office/drawing/2014/main" id="{8B080148-2574-420C-AB4A-8D49E1B4BE8E}"/>
                  </a:ext>
                </a:extLst>
              </p:cNvPr>
              <p:cNvSpPr/>
              <p:nvPr/>
            </p:nvSpPr>
            <p:spPr bwMode="auto">
              <a:xfrm>
                <a:off x="9670962" y="1543452"/>
                <a:ext cx="548640" cy="639114"/>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1" name="Graphic 30" descr="Group of men with solid fill">
                <a:extLst>
                  <a:ext uri="{FF2B5EF4-FFF2-40B4-BE49-F238E27FC236}">
                    <a16:creationId xmlns:a16="http://schemas.microsoft.com/office/drawing/2014/main" id="{93B8B2AD-D2E0-4ED1-96BC-CFD03BA79B6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62402" y="1680129"/>
                <a:ext cx="365760" cy="365760"/>
              </a:xfrm>
              <a:prstGeom prst="rect">
                <a:avLst/>
              </a:prstGeom>
            </p:spPr>
          </p:pic>
        </p:grpSp>
        <p:grpSp>
          <p:nvGrpSpPr>
            <p:cNvPr id="27" name="Group 26">
              <a:extLst>
                <a:ext uri="{FF2B5EF4-FFF2-40B4-BE49-F238E27FC236}">
                  <a16:creationId xmlns:a16="http://schemas.microsoft.com/office/drawing/2014/main" id="{3D963E18-4976-4391-8EB5-8F86C58934FA}"/>
                </a:ext>
              </a:extLst>
            </p:cNvPr>
            <p:cNvGrpSpPr/>
            <p:nvPr/>
          </p:nvGrpSpPr>
          <p:grpSpPr>
            <a:xfrm>
              <a:off x="5166142" y="2954826"/>
              <a:ext cx="365760" cy="426076"/>
              <a:chOff x="-1276091" y="2439338"/>
              <a:chExt cx="548640" cy="639114"/>
            </a:xfrm>
          </p:grpSpPr>
          <p:sp>
            <p:nvSpPr>
              <p:cNvPr id="28" name="Flowchart: Connector 27">
                <a:extLst>
                  <a:ext uri="{FF2B5EF4-FFF2-40B4-BE49-F238E27FC236}">
                    <a16:creationId xmlns:a16="http://schemas.microsoft.com/office/drawing/2014/main" id="{D316142A-0FF9-4EAB-91A2-763BAA5C2D74}"/>
                  </a:ext>
                </a:extLst>
              </p:cNvPr>
              <p:cNvSpPr/>
              <p:nvPr/>
            </p:nvSpPr>
            <p:spPr bwMode="auto">
              <a:xfrm>
                <a:off x="-1276091" y="2439338"/>
                <a:ext cx="548640" cy="639114"/>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29" name="Graphic 28" descr="Money with solid fill">
                <a:extLst>
                  <a:ext uri="{FF2B5EF4-FFF2-40B4-BE49-F238E27FC236}">
                    <a16:creationId xmlns:a16="http://schemas.microsoft.com/office/drawing/2014/main" id="{4EF97D72-042D-4D81-A9E4-632432FBA8DA}"/>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84651" y="2541985"/>
                <a:ext cx="365760" cy="365760"/>
              </a:xfrm>
              <a:prstGeom prst="rect">
                <a:avLst/>
              </a:prstGeom>
            </p:spPr>
          </p:pic>
        </p:grpSp>
      </p:grpSp>
      <p:grpSp>
        <p:nvGrpSpPr>
          <p:cNvPr id="40" name="Group 39">
            <a:extLst>
              <a:ext uri="{FF2B5EF4-FFF2-40B4-BE49-F238E27FC236}">
                <a16:creationId xmlns:a16="http://schemas.microsoft.com/office/drawing/2014/main" id="{C010D199-581E-4008-AF19-E521E0F5869C}"/>
              </a:ext>
            </a:extLst>
          </p:cNvPr>
          <p:cNvGrpSpPr/>
          <p:nvPr/>
        </p:nvGrpSpPr>
        <p:grpSpPr>
          <a:xfrm>
            <a:off x="3387769" y="1018820"/>
            <a:ext cx="3015004" cy="5071048"/>
            <a:chOff x="5187720" y="1015127"/>
            <a:chExt cx="3015004" cy="5071048"/>
          </a:xfrm>
        </p:grpSpPr>
        <p:graphicFrame>
          <p:nvGraphicFramePr>
            <p:cNvPr id="41" name="Chart 40">
              <a:extLst>
                <a:ext uri="{FF2B5EF4-FFF2-40B4-BE49-F238E27FC236}">
                  <a16:creationId xmlns:a16="http://schemas.microsoft.com/office/drawing/2014/main" id="{10DA8404-464C-46F8-91F8-FF5A5DA1AF1D}"/>
                </a:ext>
              </a:extLst>
            </p:cNvPr>
            <p:cNvGraphicFramePr/>
            <p:nvPr>
              <p:extLst>
                <p:ext uri="{D42A27DB-BD31-4B8C-83A1-F6EECF244321}">
                  <p14:modId xmlns:p14="http://schemas.microsoft.com/office/powerpoint/2010/main" val="674832090"/>
                </p:ext>
              </p:extLst>
            </p:nvPr>
          </p:nvGraphicFramePr>
          <p:xfrm>
            <a:off x="5187720" y="3186647"/>
            <a:ext cx="1519959" cy="137160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42" name="Chart 41">
              <a:extLst>
                <a:ext uri="{FF2B5EF4-FFF2-40B4-BE49-F238E27FC236}">
                  <a16:creationId xmlns:a16="http://schemas.microsoft.com/office/drawing/2014/main" id="{9DDDF0F7-6645-48CE-A60A-FE602D31C12D}"/>
                </a:ext>
              </a:extLst>
            </p:cNvPr>
            <p:cNvGraphicFramePr/>
            <p:nvPr>
              <p:extLst>
                <p:ext uri="{D42A27DB-BD31-4B8C-83A1-F6EECF244321}">
                  <p14:modId xmlns:p14="http://schemas.microsoft.com/office/powerpoint/2010/main" val="3776758605"/>
                </p:ext>
              </p:extLst>
            </p:nvPr>
          </p:nvGraphicFramePr>
          <p:xfrm>
            <a:off x="5187721" y="1656704"/>
            <a:ext cx="1519959" cy="137160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43" name="Chart 42">
              <a:extLst>
                <a:ext uri="{FF2B5EF4-FFF2-40B4-BE49-F238E27FC236}">
                  <a16:creationId xmlns:a16="http://schemas.microsoft.com/office/drawing/2014/main" id="{0EDE6F71-F98B-4E0A-B061-F9C1AE12392A}"/>
                </a:ext>
              </a:extLst>
            </p:cNvPr>
            <p:cNvGraphicFramePr/>
            <p:nvPr>
              <p:extLst>
                <p:ext uri="{D42A27DB-BD31-4B8C-83A1-F6EECF244321}">
                  <p14:modId xmlns:p14="http://schemas.microsoft.com/office/powerpoint/2010/main" val="556852329"/>
                </p:ext>
              </p:extLst>
            </p:nvPr>
          </p:nvGraphicFramePr>
          <p:xfrm>
            <a:off x="5840571" y="4714575"/>
            <a:ext cx="1519959" cy="1371600"/>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44" name="Chart 43">
              <a:extLst>
                <a:ext uri="{FF2B5EF4-FFF2-40B4-BE49-F238E27FC236}">
                  <a16:creationId xmlns:a16="http://schemas.microsoft.com/office/drawing/2014/main" id="{E9B26978-9343-4A36-B548-9F4B095D03BA}"/>
                </a:ext>
              </a:extLst>
            </p:cNvPr>
            <p:cNvGraphicFramePr/>
            <p:nvPr>
              <p:extLst>
                <p:ext uri="{D42A27DB-BD31-4B8C-83A1-F6EECF244321}">
                  <p14:modId xmlns:p14="http://schemas.microsoft.com/office/powerpoint/2010/main" val="2807760828"/>
                </p:ext>
              </p:extLst>
            </p:nvPr>
          </p:nvGraphicFramePr>
          <p:xfrm>
            <a:off x="6582413" y="1657019"/>
            <a:ext cx="1519959" cy="1371600"/>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45" name="Chart 44">
              <a:extLst>
                <a:ext uri="{FF2B5EF4-FFF2-40B4-BE49-F238E27FC236}">
                  <a16:creationId xmlns:a16="http://schemas.microsoft.com/office/drawing/2014/main" id="{A12B110F-8A70-45C3-92FD-AAF587289091}"/>
                </a:ext>
              </a:extLst>
            </p:cNvPr>
            <p:cNvGraphicFramePr/>
            <p:nvPr>
              <p:extLst>
                <p:ext uri="{D42A27DB-BD31-4B8C-83A1-F6EECF244321}">
                  <p14:modId xmlns:p14="http://schemas.microsoft.com/office/powerpoint/2010/main" val="2434375872"/>
                </p:ext>
              </p:extLst>
            </p:nvPr>
          </p:nvGraphicFramePr>
          <p:xfrm>
            <a:off x="6582414" y="3185797"/>
            <a:ext cx="1519959" cy="1371600"/>
          </p:xfrm>
          <a:graphic>
            <a:graphicData uri="http://schemas.openxmlformats.org/drawingml/2006/chart">
              <c:chart xmlns:c="http://schemas.openxmlformats.org/drawingml/2006/chart" xmlns:r="http://schemas.openxmlformats.org/officeDocument/2006/relationships" r:id="rId19"/>
            </a:graphicData>
          </a:graphic>
        </p:graphicFrame>
        <p:sp>
          <p:nvSpPr>
            <p:cNvPr id="47" name="Rectangle 46">
              <a:extLst>
                <a:ext uri="{FF2B5EF4-FFF2-40B4-BE49-F238E27FC236}">
                  <a16:creationId xmlns:a16="http://schemas.microsoft.com/office/drawing/2014/main" id="{6EE20911-69F6-4B38-AA4D-C6461CF1B884}"/>
                </a:ext>
              </a:extLst>
            </p:cNvPr>
            <p:cNvSpPr/>
            <p:nvPr/>
          </p:nvSpPr>
          <p:spPr>
            <a:xfrm>
              <a:off x="5212636" y="1015127"/>
              <a:ext cx="2990088" cy="38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dirty="0">
                  <a:solidFill>
                    <a:schemeClr val="tx1"/>
                  </a:solidFill>
                  <a:latin typeface="Palatino Linotype (Body)"/>
                </a:rPr>
                <a:t>Segment</a:t>
              </a:r>
              <a:r>
                <a:rPr lang="en-US" sz="1800" b="1" i="0" dirty="0">
                  <a:solidFill>
                    <a:schemeClr val="tx1"/>
                  </a:solidFill>
                  <a:latin typeface="Palatino Linotype (Body)"/>
                </a:rPr>
                <a:t>s</a:t>
              </a:r>
            </a:p>
          </p:txBody>
        </p:sp>
      </p:grpSp>
      <p:grpSp>
        <p:nvGrpSpPr>
          <p:cNvPr id="46" name="Group 45">
            <a:extLst>
              <a:ext uri="{FF2B5EF4-FFF2-40B4-BE49-F238E27FC236}">
                <a16:creationId xmlns:a16="http://schemas.microsoft.com/office/drawing/2014/main" id="{C523FD19-0360-47B4-BA09-F940542168E2}"/>
              </a:ext>
            </a:extLst>
          </p:cNvPr>
          <p:cNvGrpSpPr/>
          <p:nvPr/>
        </p:nvGrpSpPr>
        <p:grpSpPr>
          <a:xfrm>
            <a:off x="6402773" y="1018820"/>
            <a:ext cx="2997162" cy="5485053"/>
            <a:chOff x="681557" y="1031389"/>
            <a:chExt cx="2997162" cy="5485053"/>
          </a:xfrm>
        </p:grpSpPr>
        <p:grpSp>
          <p:nvGrpSpPr>
            <p:cNvPr id="48" name="Group 47">
              <a:extLst>
                <a:ext uri="{FF2B5EF4-FFF2-40B4-BE49-F238E27FC236}">
                  <a16:creationId xmlns:a16="http://schemas.microsoft.com/office/drawing/2014/main" id="{09382AC8-AA4B-4FDB-842C-0142F6F33FDC}"/>
                </a:ext>
              </a:extLst>
            </p:cNvPr>
            <p:cNvGrpSpPr/>
            <p:nvPr/>
          </p:nvGrpSpPr>
          <p:grpSpPr>
            <a:xfrm>
              <a:off x="691464" y="1676013"/>
              <a:ext cx="2980181" cy="1078574"/>
              <a:chOff x="319274" y="3908036"/>
              <a:chExt cx="2980181" cy="1078574"/>
            </a:xfrm>
          </p:grpSpPr>
          <p:sp>
            <p:nvSpPr>
              <p:cNvPr id="59" name="Flowchart: Connector 58">
                <a:extLst>
                  <a:ext uri="{FF2B5EF4-FFF2-40B4-BE49-F238E27FC236}">
                    <a16:creationId xmlns:a16="http://schemas.microsoft.com/office/drawing/2014/main" id="{5745976C-72F3-4287-A188-9D361E23564F}"/>
                  </a:ext>
                </a:extLst>
              </p:cNvPr>
              <p:cNvSpPr/>
              <p:nvPr/>
            </p:nvSpPr>
            <p:spPr bwMode="auto">
              <a:xfrm>
                <a:off x="319274" y="3908036"/>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S</a:t>
                </a:r>
              </a:p>
            </p:txBody>
          </p:sp>
          <p:sp>
            <p:nvSpPr>
              <p:cNvPr id="60" name="Rectangle 59">
                <a:extLst>
                  <a:ext uri="{FF2B5EF4-FFF2-40B4-BE49-F238E27FC236}">
                    <a16:creationId xmlns:a16="http://schemas.microsoft.com/office/drawing/2014/main" id="{43B26511-EDEA-4141-A223-E82A4093A2C7}"/>
                  </a:ext>
                </a:extLst>
              </p:cNvPr>
              <p:cNvSpPr/>
              <p:nvPr/>
            </p:nvSpPr>
            <p:spPr>
              <a:xfrm>
                <a:off x="710396" y="3962409"/>
                <a:ext cx="2589059" cy="1024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STRENGTHS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&amp; Increasing Level of Assistance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Growth Life Cycle Stage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Volatility</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Capital Requirements</a:t>
                </a:r>
              </a:p>
            </p:txBody>
          </p:sp>
        </p:grpSp>
        <p:grpSp>
          <p:nvGrpSpPr>
            <p:cNvPr id="49" name="Group 48">
              <a:extLst>
                <a:ext uri="{FF2B5EF4-FFF2-40B4-BE49-F238E27FC236}">
                  <a16:creationId xmlns:a16="http://schemas.microsoft.com/office/drawing/2014/main" id="{A2B5602F-3816-4A45-B388-7C3EAD8F030A}"/>
                </a:ext>
              </a:extLst>
            </p:cNvPr>
            <p:cNvGrpSpPr/>
            <p:nvPr/>
          </p:nvGrpSpPr>
          <p:grpSpPr>
            <a:xfrm>
              <a:off x="689013" y="2840292"/>
              <a:ext cx="2982632" cy="1253113"/>
              <a:chOff x="319274" y="3908036"/>
              <a:chExt cx="2982632" cy="1253113"/>
            </a:xfrm>
          </p:grpSpPr>
          <p:sp>
            <p:nvSpPr>
              <p:cNvPr id="57" name="Flowchart: Connector 56">
                <a:extLst>
                  <a:ext uri="{FF2B5EF4-FFF2-40B4-BE49-F238E27FC236}">
                    <a16:creationId xmlns:a16="http://schemas.microsoft.com/office/drawing/2014/main" id="{05968E59-5E63-4E73-BB43-F820C86B18BA}"/>
                  </a:ext>
                </a:extLst>
              </p:cNvPr>
              <p:cNvSpPr/>
              <p:nvPr/>
            </p:nvSpPr>
            <p:spPr bwMode="auto">
              <a:xfrm>
                <a:off x="319274" y="3908036"/>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W</a:t>
                </a:r>
              </a:p>
            </p:txBody>
          </p:sp>
          <p:sp>
            <p:nvSpPr>
              <p:cNvPr id="58" name="Rectangle 57">
                <a:extLst>
                  <a:ext uri="{FF2B5EF4-FFF2-40B4-BE49-F238E27FC236}">
                    <a16:creationId xmlns:a16="http://schemas.microsoft.com/office/drawing/2014/main" id="{BEF9894D-D4E6-4CB5-93C5-43B1EC4616B8}"/>
                  </a:ext>
                </a:extLst>
              </p:cNvPr>
              <p:cNvSpPr/>
              <p:nvPr/>
            </p:nvSpPr>
            <p:spPr>
              <a:xfrm>
                <a:off x="712847" y="3955935"/>
                <a:ext cx="2589059" cy="1205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WEAKNESSES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&amp; Steady Barriers to Entry</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Competition</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Profit vs. Sector Average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Product/Service Concentration</a:t>
                </a:r>
              </a:p>
            </p:txBody>
          </p:sp>
        </p:grpSp>
        <p:grpSp>
          <p:nvGrpSpPr>
            <p:cNvPr id="50" name="Group 49">
              <a:extLst>
                <a:ext uri="{FF2B5EF4-FFF2-40B4-BE49-F238E27FC236}">
                  <a16:creationId xmlns:a16="http://schemas.microsoft.com/office/drawing/2014/main" id="{1C667062-17E4-4AC3-9A5F-0572F0D48E8C}"/>
                </a:ext>
              </a:extLst>
            </p:cNvPr>
            <p:cNvGrpSpPr/>
            <p:nvPr/>
          </p:nvGrpSpPr>
          <p:grpSpPr>
            <a:xfrm>
              <a:off x="689013" y="4093405"/>
              <a:ext cx="2989706" cy="1090078"/>
              <a:chOff x="319274" y="3842159"/>
              <a:chExt cx="2989706" cy="1090078"/>
            </a:xfrm>
          </p:grpSpPr>
          <p:sp>
            <p:nvSpPr>
              <p:cNvPr id="55" name="Flowchart: Connector 54">
                <a:extLst>
                  <a:ext uri="{FF2B5EF4-FFF2-40B4-BE49-F238E27FC236}">
                    <a16:creationId xmlns:a16="http://schemas.microsoft.com/office/drawing/2014/main" id="{B8FD78D2-D5A8-433D-9171-F5D01C072CDA}"/>
                  </a:ext>
                </a:extLst>
              </p:cNvPr>
              <p:cNvSpPr/>
              <p:nvPr/>
            </p:nvSpPr>
            <p:spPr bwMode="auto">
              <a:xfrm>
                <a:off x="319274" y="3842159"/>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O</a:t>
                </a:r>
              </a:p>
            </p:txBody>
          </p:sp>
          <p:sp>
            <p:nvSpPr>
              <p:cNvPr id="56" name="Rectangle 55">
                <a:extLst>
                  <a:ext uri="{FF2B5EF4-FFF2-40B4-BE49-F238E27FC236}">
                    <a16:creationId xmlns:a16="http://schemas.microsoft.com/office/drawing/2014/main" id="{87753D97-1B9B-4900-8DBD-8B6B2F67E6AA}"/>
                  </a:ext>
                </a:extLst>
              </p:cNvPr>
              <p:cNvSpPr/>
              <p:nvPr/>
            </p:nvSpPr>
            <p:spPr>
              <a:xfrm>
                <a:off x="719921" y="3908036"/>
                <a:ext cx="2589059" cy="10242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OPPORTUNITIES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Revenue Growth (2022-2027)</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Performance Drivers</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Number of people with private health insurance</a:t>
                </a:r>
              </a:p>
              <a:p>
                <a:endParaRPr lang="en-US" sz="900" i="0" dirty="0">
                  <a:solidFill>
                    <a:schemeClr val="tx1"/>
                  </a:solidFill>
                  <a:latin typeface="Palatino Linotype" panose="02040502050505030304" pitchFamily="18" charset="0"/>
                </a:endParaRPr>
              </a:p>
              <a:p>
                <a:endParaRPr lang="en-US" sz="900" i="0" dirty="0">
                  <a:solidFill>
                    <a:schemeClr val="tx1"/>
                  </a:solidFill>
                  <a:latin typeface="Palatino Linotype" panose="02040502050505030304" pitchFamily="18" charset="0"/>
                </a:endParaRPr>
              </a:p>
            </p:txBody>
          </p:sp>
        </p:grpSp>
        <p:grpSp>
          <p:nvGrpSpPr>
            <p:cNvPr id="51" name="Group 50">
              <a:extLst>
                <a:ext uri="{FF2B5EF4-FFF2-40B4-BE49-F238E27FC236}">
                  <a16:creationId xmlns:a16="http://schemas.microsoft.com/office/drawing/2014/main" id="{B854CE1C-F44E-4424-A151-72131B46D4E2}"/>
                </a:ext>
              </a:extLst>
            </p:cNvPr>
            <p:cNvGrpSpPr/>
            <p:nvPr/>
          </p:nvGrpSpPr>
          <p:grpSpPr>
            <a:xfrm>
              <a:off x="686562" y="5245351"/>
              <a:ext cx="2982632" cy="1271091"/>
              <a:chOff x="319274" y="3842159"/>
              <a:chExt cx="2982632" cy="1271091"/>
            </a:xfrm>
          </p:grpSpPr>
          <p:sp>
            <p:nvSpPr>
              <p:cNvPr id="53" name="Flowchart: Connector 52">
                <a:extLst>
                  <a:ext uri="{FF2B5EF4-FFF2-40B4-BE49-F238E27FC236}">
                    <a16:creationId xmlns:a16="http://schemas.microsoft.com/office/drawing/2014/main" id="{2DFD2F4C-7D27-4A92-A6C6-E03B5B11172C}"/>
                  </a:ext>
                </a:extLst>
              </p:cNvPr>
              <p:cNvSpPr/>
              <p:nvPr/>
            </p:nvSpPr>
            <p:spPr bwMode="auto">
              <a:xfrm>
                <a:off x="319274" y="3842159"/>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T</a:t>
                </a:r>
              </a:p>
            </p:txBody>
          </p:sp>
          <p:sp>
            <p:nvSpPr>
              <p:cNvPr id="54" name="Rectangle 53">
                <a:extLst>
                  <a:ext uri="{FF2B5EF4-FFF2-40B4-BE49-F238E27FC236}">
                    <a16:creationId xmlns:a16="http://schemas.microsoft.com/office/drawing/2014/main" id="{C7F54F16-29FD-42B9-8423-C9311B5BE917}"/>
                  </a:ext>
                </a:extLst>
              </p:cNvPr>
              <p:cNvSpPr/>
              <p:nvPr/>
            </p:nvSpPr>
            <p:spPr>
              <a:xfrm>
                <a:off x="712847" y="3908036"/>
                <a:ext cx="2589059" cy="1205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THREATS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Revenue Growth (2005-2021)</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Outlier Growth</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Performance Drivers</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Number of adults aged 65 and older</a:t>
                </a:r>
              </a:p>
            </p:txBody>
          </p:sp>
        </p:grpSp>
        <p:sp>
          <p:nvSpPr>
            <p:cNvPr id="52" name="Rectangle 51">
              <a:extLst>
                <a:ext uri="{FF2B5EF4-FFF2-40B4-BE49-F238E27FC236}">
                  <a16:creationId xmlns:a16="http://schemas.microsoft.com/office/drawing/2014/main" id="{72EC9446-999E-489B-8BC9-AD1E697D850B}"/>
                </a:ext>
              </a:extLst>
            </p:cNvPr>
            <p:cNvSpPr/>
            <p:nvPr/>
          </p:nvSpPr>
          <p:spPr>
            <a:xfrm>
              <a:off x="681557" y="1031389"/>
              <a:ext cx="2990088" cy="38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dirty="0">
                  <a:solidFill>
                    <a:schemeClr val="tx1"/>
                  </a:solidFill>
                  <a:latin typeface="Palatino Linotype (Body)"/>
                </a:rPr>
                <a:t>SWOT Analysis</a:t>
              </a:r>
            </a:p>
          </p:txBody>
        </p:sp>
      </p:grpSp>
      <p:sp>
        <p:nvSpPr>
          <p:cNvPr id="61" name="TextBox 60">
            <a:extLst>
              <a:ext uri="{FF2B5EF4-FFF2-40B4-BE49-F238E27FC236}">
                <a16:creationId xmlns:a16="http://schemas.microsoft.com/office/drawing/2014/main" id="{53EA8646-19D0-46A8-96BF-E11215A32A48}"/>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lang="en-US" sz="800" dirty="0">
                <a:latin typeface="+mj-lt"/>
              </a:rPr>
              <a:t>IBISWorld</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3457053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0C212A1-7341-457D-B2C0-4CE13575F8C6}"/>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0FD4EB83-1684-4CE4-9F1B-04D24B84B132}"/>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8155D9A1-96D7-435A-8301-DB131DDF2CEA}"/>
              </a:ext>
            </a:extLst>
          </p:cNvPr>
          <p:cNvSpPr>
            <a:spLocks noGrp="1"/>
          </p:cNvSpPr>
          <p:nvPr>
            <p:ph type="title"/>
          </p:nvPr>
        </p:nvSpPr>
        <p:spPr>
          <a:xfrm>
            <a:off x="436418" y="336363"/>
            <a:ext cx="8728363" cy="44152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p>
            <a:r>
              <a:rPr lang="en-US" dirty="0"/>
              <a:t>Public Comparables</a:t>
            </a:r>
          </a:p>
        </p:txBody>
      </p:sp>
      <p:grpSp>
        <p:nvGrpSpPr>
          <p:cNvPr id="5" name="Group 4">
            <a:extLst>
              <a:ext uri="{FF2B5EF4-FFF2-40B4-BE49-F238E27FC236}">
                <a16:creationId xmlns:a16="http://schemas.microsoft.com/office/drawing/2014/main" id="{FF85DCC7-B7EB-4703-8B3B-64EEA9BD2DC1}"/>
              </a:ext>
            </a:extLst>
          </p:cNvPr>
          <p:cNvGrpSpPr/>
          <p:nvPr/>
        </p:nvGrpSpPr>
        <p:grpSpPr>
          <a:xfrm>
            <a:off x="438585" y="4546054"/>
            <a:ext cx="8724019" cy="2204126"/>
            <a:chOff x="546338" y="4636489"/>
            <a:chExt cx="8724019" cy="2204126"/>
          </a:xfrm>
        </p:grpSpPr>
        <p:pic>
          <p:nvPicPr>
            <p:cNvPr id="3074" name="Picture 2" descr="Contessa Health – Amedisys Announces Agreement to Acquire Contessa Health,  Creating a Comprehensive Home Healthcare Delivery Platform">
              <a:extLst>
                <a:ext uri="{FF2B5EF4-FFF2-40B4-BE49-F238E27FC236}">
                  <a16:creationId xmlns:a16="http://schemas.microsoft.com/office/drawing/2014/main" id="{EBEE3CC6-34DC-49CF-B4C2-F90ED0F136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61" t="-59819" r="5198" b="-50345"/>
            <a:stretch/>
          </p:blipFill>
          <p:spPr bwMode="auto">
            <a:xfrm>
              <a:off x="4221956" y="4636489"/>
              <a:ext cx="1372783"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LHC Group | Hospice, Home Care, Facility Based Care">
              <a:extLst>
                <a:ext uri="{FF2B5EF4-FFF2-40B4-BE49-F238E27FC236}">
                  <a16:creationId xmlns:a16="http://schemas.microsoft.com/office/drawing/2014/main" id="{71393716-1A1D-44D7-AC58-35531D34DD66}"/>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129" t="-30906" r="-15896" b="-41841"/>
            <a:stretch/>
          </p:blipFill>
          <p:spPr bwMode="auto">
            <a:xfrm>
              <a:off x="7897574" y="4636489"/>
              <a:ext cx="1372783"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A7F9630-59D1-4CA4-87CE-2A862BBFB04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59" t="-130017" r="-7807" b="-134308"/>
            <a:stretch/>
          </p:blipFill>
          <p:spPr bwMode="auto">
            <a:xfrm>
              <a:off x="2384147" y="5469015"/>
              <a:ext cx="1372783"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Career Site - Self Service">
              <a:extLst>
                <a:ext uri="{FF2B5EF4-FFF2-40B4-BE49-F238E27FC236}">
                  <a16:creationId xmlns:a16="http://schemas.microsoft.com/office/drawing/2014/main" id="{6BDE6BDE-4CF8-4313-A289-217CC6EFAAA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38294" b="-125939"/>
            <a:stretch/>
          </p:blipFill>
          <p:spPr bwMode="auto">
            <a:xfrm>
              <a:off x="6059776" y="5416493"/>
              <a:ext cx="1372783"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The Ensign Group, Inc. – Skilled Nursing, Rehabilitation Therapy,  Healthcare – San Juan Capistrano, CA">
              <a:extLst>
                <a:ext uri="{FF2B5EF4-FFF2-40B4-BE49-F238E27FC236}">
                  <a16:creationId xmlns:a16="http://schemas.microsoft.com/office/drawing/2014/main" id="{336A3834-ABB2-4514-BF1D-56D23420365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631" t="-97522" r="-5710" b="-95518"/>
            <a:stretch/>
          </p:blipFill>
          <p:spPr bwMode="auto">
            <a:xfrm>
              <a:off x="546338" y="4636489"/>
              <a:ext cx="1372783"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grpSp>
      <p:graphicFrame>
        <p:nvGraphicFramePr>
          <p:cNvPr id="7" name="Object 6">
            <a:extLst>
              <a:ext uri="{FF2B5EF4-FFF2-40B4-BE49-F238E27FC236}">
                <a16:creationId xmlns:a16="http://schemas.microsoft.com/office/drawing/2014/main" id="{C22C7BA0-D22E-4690-9C93-D1A66A8DC1D0}"/>
              </a:ext>
            </a:extLst>
          </p:cNvPr>
          <p:cNvGraphicFramePr>
            <a:graphicFrameLocks noChangeAspect="1"/>
          </p:cNvGraphicFramePr>
          <p:nvPr>
            <p:extLst>
              <p:ext uri="{D42A27DB-BD31-4B8C-83A1-F6EECF244321}">
                <p14:modId xmlns:p14="http://schemas.microsoft.com/office/powerpoint/2010/main" val="1258586282"/>
              </p:ext>
            </p:extLst>
          </p:nvPr>
        </p:nvGraphicFramePr>
        <p:xfrm>
          <a:off x="1033459" y="1167849"/>
          <a:ext cx="7534275" cy="3114675"/>
        </p:xfrm>
        <a:graphic>
          <a:graphicData uri="http://schemas.openxmlformats.org/presentationml/2006/ole">
            <mc:AlternateContent xmlns:mc="http://schemas.openxmlformats.org/markup-compatibility/2006">
              <mc:Choice xmlns:v="urn:schemas-microsoft-com:vml" Requires="v">
                <p:oleObj name="Worksheet" r:id="rId8" imgW="7534195" imgH="3114611" progId="Excel.Sheet.12">
                  <p:link updateAutomatic="1"/>
                </p:oleObj>
              </mc:Choice>
              <mc:Fallback>
                <p:oleObj name="Worksheet" r:id="rId8" imgW="7534195" imgH="3114611" progId="Excel.Sheet.12">
                  <p:link updateAutomatic="1"/>
                  <p:pic>
                    <p:nvPicPr>
                      <p:cNvPr id="7" name="Object 6">
                        <a:extLst>
                          <a:ext uri="{FF2B5EF4-FFF2-40B4-BE49-F238E27FC236}">
                            <a16:creationId xmlns:a16="http://schemas.microsoft.com/office/drawing/2014/main" id="{C22C7BA0-D22E-4690-9C93-D1A66A8DC1D0}"/>
                          </a:ext>
                        </a:extLst>
                      </p:cNvPr>
                      <p:cNvPicPr/>
                      <p:nvPr/>
                    </p:nvPicPr>
                    <p:blipFill>
                      <a:blip r:embed="rId9"/>
                      <a:stretch>
                        <a:fillRect/>
                      </a:stretch>
                    </p:blipFill>
                    <p:spPr>
                      <a:xfrm>
                        <a:off x="1033459" y="1167849"/>
                        <a:ext cx="7534275" cy="3114675"/>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E2E41B35-C6AA-402C-93D5-1ED7941FCC7C}"/>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26484601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20F45E5-A816-442C-82AD-3E163B2F2392}"/>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9C4FC827-A72A-42FE-A220-7AD9B79B270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8155D9A1-96D7-435A-8301-DB131DDF2CEA}"/>
              </a:ext>
            </a:extLst>
          </p:cNvPr>
          <p:cNvSpPr>
            <a:spLocks noGrp="1"/>
          </p:cNvSpPr>
          <p:nvPr>
            <p:ph type="title"/>
          </p:nvPr>
        </p:nvSpPr>
        <p:spPr>
          <a:xfrm>
            <a:off x="436418" y="336363"/>
            <a:ext cx="8728363" cy="44152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p>
            <a:r>
              <a:rPr lang="en-US" dirty="0"/>
              <a:t>Public </a:t>
            </a:r>
            <a:r>
              <a:rPr lang="en-US" dirty="0" err="1"/>
              <a:t>Comparables</a:t>
            </a:r>
            <a:endParaRPr lang="en-US" dirty="0"/>
          </a:p>
        </p:txBody>
      </p:sp>
      <p:sp>
        <p:nvSpPr>
          <p:cNvPr id="8" name="TextBox 7">
            <a:extLst>
              <a:ext uri="{FF2B5EF4-FFF2-40B4-BE49-F238E27FC236}">
                <a16:creationId xmlns:a16="http://schemas.microsoft.com/office/drawing/2014/main" id="{9B40165F-73B8-495E-8A3A-8ECBBD3096F0}"/>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7" name="Object 6">
            <a:extLst>
              <a:ext uri="{FF2B5EF4-FFF2-40B4-BE49-F238E27FC236}">
                <a16:creationId xmlns:a16="http://schemas.microsoft.com/office/drawing/2014/main" id="{E69E066B-C6B5-60E4-AE4F-4CAB237F0C2C}"/>
              </a:ext>
            </a:extLst>
          </p:cNvPr>
          <p:cNvGraphicFramePr>
            <a:graphicFrameLocks noChangeAspect="1"/>
          </p:cNvGraphicFramePr>
          <p:nvPr>
            <p:extLst>
              <p:ext uri="{D42A27DB-BD31-4B8C-83A1-F6EECF244321}">
                <p14:modId xmlns:p14="http://schemas.microsoft.com/office/powerpoint/2010/main" val="950097652"/>
              </p:ext>
            </p:extLst>
          </p:nvPr>
        </p:nvGraphicFramePr>
        <p:xfrm>
          <a:off x="414336" y="990818"/>
          <a:ext cx="8772525" cy="5753100"/>
        </p:xfrm>
        <a:graphic>
          <a:graphicData uri="http://schemas.openxmlformats.org/presentationml/2006/ole">
            <mc:AlternateContent xmlns:mc="http://schemas.openxmlformats.org/markup-compatibility/2006">
              <mc:Choice xmlns:v="urn:schemas-microsoft-com:vml" Requires="v">
                <p:oleObj name="Worksheet" r:id="rId4" imgW="8772477" imgH="5753014" progId="Excel.Sheet.12">
                  <p:link updateAutomatic="1"/>
                </p:oleObj>
              </mc:Choice>
              <mc:Fallback>
                <p:oleObj name="Worksheet" r:id="rId4" imgW="8772477" imgH="5753014" progId="Excel.Sheet.12">
                  <p:link updateAutomatic="1"/>
                  <p:pic>
                    <p:nvPicPr>
                      <p:cNvPr id="7" name="Object 6">
                        <a:extLst>
                          <a:ext uri="{FF2B5EF4-FFF2-40B4-BE49-F238E27FC236}">
                            <a16:creationId xmlns:a16="http://schemas.microsoft.com/office/drawing/2014/main" id="{E69E066B-C6B5-60E4-AE4F-4CAB237F0C2C}"/>
                          </a:ext>
                        </a:extLst>
                      </p:cNvPr>
                      <p:cNvPicPr/>
                      <p:nvPr/>
                    </p:nvPicPr>
                    <p:blipFill>
                      <a:blip r:embed="rId5"/>
                      <a:stretch>
                        <a:fillRect/>
                      </a:stretch>
                    </p:blipFill>
                    <p:spPr>
                      <a:xfrm>
                        <a:off x="414336" y="990818"/>
                        <a:ext cx="8772525" cy="5753100"/>
                      </a:xfrm>
                      <a:prstGeom prst="rect">
                        <a:avLst/>
                      </a:prstGeom>
                    </p:spPr>
                  </p:pic>
                </p:oleObj>
              </mc:Fallback>
            </mc:AlternateContent>
          </a:graphicData>
        </a:graphic>
      </p:graphicFrame>
    </p:spTree>
    <p:extLst>
      <p:ext uri="{BB962C8B-B14F-4D97-AF65-F5344CB8AC3E}">
        <p14:creationId xmlns:p14="http://schemas.microsoft.com/office/powerpoint/2010/main" val="168046374"/>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FEEC1C1-523C-45B3-9F98-88E9D298930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14D4CC57-8FB4-4575-A10A-E3191CF1E655}"/>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67260FE1-8AD6-4C57-95E8-4A5520AD2F5A}"/>
              </a:ext>
            </a:extLst>
          </p:cNvPr>
          <p:cNvSpPr>
            <a:spLocks noGrp="1"/>
          </p:cNvSpPr>
          <p:nvPr>
            <p:ph type="title"/>
          </p:nvPr>
        </p:nvSpPr>
        <p:spPr>
          <a:xfrm>
            <a:off x="436419" y="400425"/>
            <a:ext cx="8728363" cy="441526"/>
          </a:xfrm>
        </p:spPr>
        <p:txBody>
          <a:bodyPr/>
          <a:lstStyle/>
          <a:p>
            <a:r>
              <a:rPr lang="en-US" dirty="0"/>
              <a:t>Home Health &amp; Hospice Index Vs. S&amp;P 500 </a:t>
            </a:r>
          </a:p>
        </p:txBody>
      </p:sp>
      <p:sp>
        <p:nvSpPr>
          <p:cNvPr id="5" name="TextBox 4">
            <a:extLst>
              <a:ext uri="{FF2B5EF4-FFF2-40B4-BE49-F238E27FC236}">
                <a16:creationId xmlns:a16="http://schemas.microsoft.com/office/drawing/2014/main" id="{1380C686-2444-4ACC-9E11-49A334B3E619}"/>
              </a:ext>
            </a:extLst>
          </p:cNvPr>
          <p:cNvSpPr txBox="1"/>
          <p:nvPr/>
        </p:nvSpPr>
        <p:spPr>
          <a:xfrm>
            <a:off x="1986280" y="6575901"/>
            <a:ext cx="562864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DCA </a:t>
            </a:r>
            <a:r>
              <a:rPr lang="en-US" dirty="0"/>
              <a:t>Home Health &amp; Hospice</a:t>
            </a:r>
            <a:r>
              <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Index: </a:t>
            </a:r>
            <a:r>
              <a:rPr lang="en-US" dirty="0"/>
              <a:t>ENSG, EHC, AMED, ADUS, LHC</a:t>
            </a:r>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6E2D8EB9-EC1B-4F99-84C8-E50310332089}"/>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6" name="Object 5">
            <a:extLst>
              <a:ext uri="{FF2B5EF4-FFF2-40B4-BE49-F238E27FC236}">
                <a16:creationId xmlns:a16="http://schemas.microsoft.com/office/drawing/2014/main" id="{B939FF20-B732-5BE8-81CE-0DA9CD27FE6D}"/>
              </a:ext>
            </a:extLst>
          </p:cNvPr>
          <p:cNvGraphicFramePr>
            <a:graphicFrameLocks noChangeAspect="1"/>
          </p:cNvGraphicFramePr>
          <p:nvPr>
            <p:extLst>
              <p:ext uri="{D42A27DB-BD31-4B8C-83A1-F6EECF244321}">
                <p14:modId xmlns:p14="http://schemas.microsoft.com/office/powerpoint/2010/main" val="2030005430"/>
              </p:ext>
            </p:extLst>
          </p:nvPr>
        </p:nvGraphicFramePr>
        <p:xfrm>
          <a:off x="446088" y="1216025"/>
          <a:ext cx="8616950" cy="4883150"/>
        </p:xfrm>
        <a:graphic>
          <a:graphicData uri="http://schemas.openxmlformats.org/presentationml/2006/ole">
            <mc:AlternateContent xmlns:mc="http://schemas.openxmlformats.org/markup-compatibility/2006">
              <mc:Choice xmlns:v="urn:schemas-microsoft-com:vml" Requires="v">
                <p:oleObj name="Worksheet" r:id="rId3" imgW="11258646" imgH="6381793" progId="Excel.Sheet.12">
                  <p:link updateAutomatic="1"/>
                </p:oleObj>
              </mc:Choice>
              <mc:Fallback>
                <p:oleObj name="Worksheet" r:id="rId3" imgW="11258646" imgH="6381793" progId="Excel.Sheet.12">
                  <p:link updateAutomatic="1"/>
                  <p:pic>
                    <p:nvPicPr>
                      <p:cNvPr id="6" name="Object 5">
                        <a:extLst>
                          <a:ext uri="{FF2B5EF4-FFF2-40B4-BE49-F238E27FC236}">
                            <a16:creationId xmlns:a16="http://schemas.microsoft.com/office/drawing/2014/main" id="{B939FF20-B732-5BE8-81CE-0DA9CD27FE6D}"/>
                          </a:ext>
                        </a:extLst>
                      </p:cNvPr>
                      <p:cNvPicPr/>
                      <p:nvPr/>
                    </p:nvPicPr>
                    <p:blipFill>
                      <a:blip r:embed="rId4"/>
                      <a:stretch>
                        <a:fillRect/>
                      </a:stretch>
                    </p:blipFill>
                    <p:spPr>
                      <a:xfrm>
                        <a:off x="446088" y="1216025"/>
                        <a:ext cx="8616950" cy="4883150"/>
                      </a:xfrm>
                      <a:prstGeom prst="rect">
                        <a:avLst/>
                      </a:prstGeom>
                    </p:spPr>
                  </p:pic>
                </p:oleObj>
              </mc:Fallback>
            </mc:AlternateContent>
          </a:graphicData>
        </a:graphic>
      </p:graphicFrame>
    </p:spTree>
    <p:extLst>
      <p:ext uri="{BB962C8B-B14F-4D97-AF65-F5344CB8AC3E}">
        <p14:creationId xmlns:p14="http://schemas.microsoft.com/office/powerpoint/2010/main" val="24504696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FDB1EF35-D768-4445-8546-4EAF9DFFAA31}"/>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3BE1FB70-BEAB-4031-B86D-393865795737}"/>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6" name="Title 1">
            <a:extLst>
              <a:ext uri="{FF2B5EF4-FFF2-40B4-BE49-F238E27FC236}">
                <a16:creationId xmlns:a16="http://schemas.microsoft.com/office/drawing/2014/main" id="{C6E42180-1E08-4EE6-ADA3-0ADC7D0A59B0}"/>
              </a:ext>
            </a:extLst>
          </p:cNvPr>
          <p:cNvSpPr txBox="1">
            <a:spLocks/>
          </p:cNvSpPr>
          <p:nvPr/>
        </p:nvSpPr>
        <p:spPr bwMode="auto">
          <a:xfrm>
            <a:off x="436417" y="345905"/>
            <a:ext cx="8728363" cy="44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lvl1pPr algn="l" rtl="0" eaLnBrk="0" fontAlgn="base" hangingPunct="0">
              <a:spcBef>
                <a:spcPct val="0"/>
              </a:spcBef>
              <a:spcAft>
                <a:spcPct val="0"/>
              </a:spcAft>
              <a:defRPr sz="2300" cap="small" baseline="0">
                <a:solidFill>
                  <a:srgbClr val="4D4D4D"/>
                </a:solidFill>
                <a:latin typeface="+mj-lt"/>
                <a:ea typeface="+mj-ea"/>
                <a:cs typeface="+mj-cs"/>
              </a:defRPr>
            </a:lvl1pPr>
            <a:lvl2pPr algn="l" rtl="0" eaLnBrk="0" fontAlgn="base" hangingPunct="0">
              <a:spcBef>
                <a:spcPct val="0"/>
              </a:spcBef>
              <a:spcAft>
                <a:spcPct val="0"/>
              </a:spcAft>
              <a:defRPr sz="2300">
                <a:solidFill>
                  <a:srgbClr val="4D4D4D"/>
                </a:solidFill>
                <a:latin typeface="Palatino Linotype" pitchFamily="18" charset="0"/>
              </a:defRPr>
            </a:lvl2pPr>
            <a:lvl3pPr algn="l" rtl="0" eaLnBrk="0" fontAlgn="base" hangingPunct="0">
              <a:spcBef>
                <a:spcPct val="0"/>
              </a:spcBef>
              <a:spcAft>
                <a:spcPct val="0"/>
              </a:spcAft>
              <a:defRPr sz="2300">
                <a:solidFill>
                  <a:srgbClr val="4D4D4D"/>
                </a:solidFill>
                <a:latin typeface="Palatino Linotype" pitchFamily="18" charset="0"/>
              </a:defRPr>
            </a:lvl3pPr>
            <a:lvl4pPr algn="l" rtl="0" eaLnBrk="0" fontAlgn="base" hangingPunct="0">
              <a:spcBef>
                <a:spcPct val="0"/>
              </a:spcBef>
              <a:spcAft>
                <a:spcPct val="0"/>
              </a:spcAft>
              <a:defRPr sz="2300">
                <a:solidFill>
                  <a:srgbClr val="4D4D4D"/>
                </a:solidFill>
                <a:latin typeface="Palatino Linotype" pitchFamily="18" charset="0"/>
              </a:defRPr>
            </a:lvl4pPr>
            <a:lvl5pPr algn="l" rtl="0" eaLnBrk="0" fontAlgn="base" hangingPunct="0">
              <a:spcBef>
                <a:spcPct val="0"/>
              </a:spcBef>
              <a:spcAft>
                <a:spcPct val="0"/>
              </a:spcAft>
              <a:defRPr sz="2300">
                <a:solidFill>
                  <a:srgbClr val="4D4D4D"/>
                </a:solidFill>
                <a:latin typeface="Palatino Linotype" pitchFamily="18" charset="0"/>
              </a:defRPr>
            </a:lvl5pPr>
            <a:lvl6pPr marL="433719" algn="l" rtl="0" eaLnBrk="0" fontAlgn="base" hangingPunct="0">
              <a:spcBef>
                <a:spcPct val="0"/>
              </a:spcBef>
              <a:spcAft>
                <a:spcPct val="0"/>
              </a:spcAft>
              <a:defRPr sz="2300">
                <a:solidFill>
                  <a:srgbClr val="4D4D4D"/>
                </a:solidFill>
                <a:latin typeface="Palatino Linotype" pitchFamily="18" charset="0"/>
              </a:defRPr>
            </a:lvl6pPr>
            <a:lvl7pPr marL="867438" algn="l" rtl="0" eaLnBrk="0" fontAlgn="base" hangingPunct="0">
              <a:spcBef>
                <a:spcPct val="0"/>
              </a:spcBef>
              <a:spcAft>
                <a:spcPct val="0"/>
              </a:spcAft>
              <a:defRPr sz="2300">
                <a:solidFill>
                  <a:srgbClr val="4D4D4D"/>
                </a:solidFill>
                <a:latin typeface="Palatino Linotype" pitchFamily="18" charset="0"/>
              </a:defRPr>
            </a:lvl7pPr>
            <a:lvl8pPr marL="1301157" algn="l" rtl="0" eaLnBrk="0" fontAlgn="base" hangingPunct="0">
              <a:spcBef>
                <a:spcPct val="0"/>
              </a:spcBef>
              <a:spcAft>
                <a:spcPct val="0"/>
              </a:spcAft>
              <a:defRPr sz="2300">
                <a:solidFill>
                  <a:srgbClr val="4D4D4D"/>
                </a:solidFill>
                <a:latin typeface="Palatino Linotype" pitchFamily="18" charset="0"/>
              </a:defRPr>
            </a:lvl8pPr>
            <a:lvl9pPr marL="1734876" algn="l" rtl="0" eaLnBrk="0" fontAlgn="base" hangingPunct="0">
              <a:spcBef>
                <a:spcPct val="0"/>
              </a:spcBef>
              <a:spcAft>
                <a:spcPct val="0"/>
              </a:spcAft>
              <a:defRPr sz="2300">
                <a:solidFill>
                  <a:srgbClr val="4D4D4D"/>
                </a:solidFill>
                <a:latin typeface="Palatino Linotype"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0" cap="small" spc="0" normalizeH="0" baseline="0" noProof="0" dirty="0">
                <a:ln>
                  <a:noFill/>
                </a:ln>
                <a:solidFill>
                  <a:srgbClr val="4D4D4D"/>
                </a:solidFill>
                <a:effectLst/>
                <a:uLnTx/>
                <a:uFillTx/>
                <a:latin typeface="Palatino Linotype"/>
                <a:ea typeface="+mj-ea"/>
                <a:cs typeface="+mj-cs"/>
              </a:rPr>
              <a:t>Recent Private Transactions</a:t>
            </a:r>
          </a:p>
        </p:txBody>
      </p:sp>
      <p:sp>
        <p:nvSpPr>
          <p:cNvPr id="8" name="TextBox 7">
            <a:extLst>
              <a:ext uri="{FF2B5EF4-FFF2-40B4-BE49-F238E27FC236}">
                <a16:creationId xmlns:a16="http://schemas.microsoft.com/office/drawing/2014/main" id="{3713CCBE-C08D-4186-A9A9-74DC5958A2DB}"/>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5" name="Table 4">
            <a:extLst>
              <a:ext uri="{FF2B5EF4-FFF2-40B4-BE49-F238E27FC236}">
                <a16:creationId xmlns:a16="http://schemas.microsoft.com/office/drawing/2014/main" id="{E53B3982-36B2-B525-4499-0538A98C64DC}"/>
              </a:ext>
            </a:extLst>
          </p:cNvPr>
          <p:cNvGraphicFramePr>
            <a:graphicFrameLocks noGrp="1"/>
          </p:cNvGraphicFramePr>
          <p:nvPr>
            <p:extLst>
              <p:ext uri="{D42A27DB-BD31-4B8C-83A1-F6EECF244321}">
                <p14:modId xmlns:p14="http://schemas.microsoft.com/office/powerpoint/2010/main" val="1743296057"/>
              </p:ext>
            </p:extLst>
          </p:nvPr>
        </p:nvGraphicFramePr>
        <p:xfrm>
          <a:off x="436417" y="1239253"/>
          <a:ext cx="8701233" cy="5200440"/>
        </p:xfrm>
        <a:graphic>
          <a:graphicData uri="http://schemas.openxmlformats.org/drawingml/2006/table">
            <a:tbl>
              <a:tblPr/>
              <a:tblGrid>
                <a:gridCol w="853562">
                  <a:extLst>
                    <a:ext uri="{9D8B030D-6E8A-4147-A177-3AD203B41FA5}">
                      <a16:colId xmlns:a16="http://schemas.microsoft.com/office/drawing/2014/main" val="994675382"/>
                    </a:ext>
                  </a:extLst>
                </a:gridCol>
                <a:gridCol w="1388630">
                  <a:extLst>
                    <a:ext uri="{9D8B030D-6E8A-4147-A177-3AD203B41FA5}">
                      <a16:colId xmlns:a16="http://schemas.microsoft.com/office/drawing/2014/main" val="281750827"/>
                    </a:ext>
                  </a:extLst>
                </a:gridCol>
                <a:gridCol w="1388630">
                  <a:extLst>
                    <a:ext uri="{9D8B030D-6E8A-4147-A177-3AD203B41FA5}">
                      <a16:colId xmlns:a16="http://schemas.microsoft.com/office/drawing/2014/main" val="4160620042"/>
                    </a:ext>
                  </a:extLst>
                </a:gridCol>
                <a:gridCol w="5070411">
                  <a:extLst>
                    <a:ext uri="{9D8B030D-6E8A-4147-A177-3AD203B41FA5}">
                      <a16:colId xmlns:a16="http://schemas.microsoft.com/office/drawing/2014/main" val="2028081975"/>
                    </a:ext>
                  </a:extLst>
                </a:gridCol>
              </a:tblGrid>
              <a:tr h="495280">
                <a:tc>
                  <a:txBody>
                    <a:bodyPr/>
                    <a:lstStyle/>
                    <a:p>
                      <a:pPr algn="ctr" fontAlgn="ctr"/>
                      <a:r>
                        <a:rPr lang="en-US" sz="1000" b="1" i="0" u="none" strike="noStrike">
                          <a:solidFill>
                            <a:srgbClr val="FFFFFF"/>
                          </a:solidFill>
                          <a:effectLst/>
                          <a:latin typeface="Palatino Linotype (body)"/>
                        </a:rPr>
                        <a:t>Deal Date</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407EC9"/>
                    </a:solidFill>
                  </a:tcPr>
                </a:tc>
                <a:tc>
                  <a:txBody>
                    <a:bodyPr/>
                    <a:lstStyle/>
                    <a:p>
                      <a:pPr algn="ctr" fontAlgn="ctr"/>
                      <a:r>
                        <a:rPr lang="en-US" sz="1000" b="1" i="0" u="none" strike="noStrike">
                          <a:solidFill>
                            <a:srgbClr val="FFFFFF"/>
                          </a:solidFill>
                          <a:effectLst/>
                          <a:latin typeface="Palatino Linotype (body)"/>
                        </a:rPr>
                        <a:t>Target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407EC9"/>
                    </a:solidFill>
                  </a:tcPr>
                </a:tc>
                <a:tc>
                  <a:txBody>
                    <a:bodyPr/>
                    <a:lstStyle/>
                    <a:p>
                      <a:pPr algn="ctr" fontAlgn="ctr"/>
                      <a:r>
                        <a:rPr lang="en-US" sz="1000" b="1" i="0" u="none" strike="noStrike" dirty="0">
                          <a:solidFill>
                            <a:srgbClr val="FFFFFF"/>
                          </a:solidFill>
                          <a:effectLst/>
                          <a:latin typeface="Palatino Linotype (body)"/>
                        </a:rPr>
                        <a:t>Acquirer</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407EC9"/>
                    </a:solidFill>
                  </a:tcPr>
                </a:tc>
                <a:tc>
                  <a:txBody>
                    <a:bodyPr/>
                    <a:lstStyle/>
                    <a:p>
                      <a:pPr algn="ctr" fontAlgn="ctr"/>
                      <a:r>
                        <a:rPr lang="en-US" sz="1000" b="1" i="0" u="none" strike="noStrike">
                          <a:solidFill>
                            <a:srgbClr val="FFFFFF"/>
                          </a:solidFill>
                          <a:effectLst/>
                          <a:latin typeface="Palatino Linotype (body)"/>
                        </a:rPr>
                        <a:t>Deal Synopsis</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407EC9"/>
                    </a:solidFill>
                  </a:tcPr>
                </a:tc>
                <a:extLst>
                  <a:ext uri="{0D108BD9-81ED-4DB2-BD59-A6C34878D82A}">
                    <a16:rowId xmlns:a16="http://schemas.microsoft.com/office/drawing/2014/main" val="3823400889"/>
                  </a:ext>
                </a:extLst>
              </a:tr>
              <a:tr h="1176290">
                <a:tc>
                  <a:txBody>
                    <a:bodyPr/>
                    <a:lstStyle/>
                    <a:p>
                      <a:pPr algn="ctr" fontAlgn="ctr"/>
                      <a:r>
                        <a:rPr lang="en-US" sz="1000" b="0" i="0" u="none" strike="noStrike">
                          <a:solidFill>
                            <a:srgbClr val="000000"/>
                          </a:solidFill>
                          <a:effectLst/>
                          <a:latin typeface="Palatino Linotype (body)"/>
                        </a:rPr>
                        <a:t>16-Sep-2022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000" b="0" i="0" u="none" strike="noStrike">
                          <a:solidFill>
                            <a:srgbClr val="000000"/>
                          </a:solidFill>
                          <a:effectLst/>
                          <a:latin typeface="Palatino Linotype (body)"/>
                        </a:rPr>
                        <a:t>Auracal Senior Home Care</a:t>
                      </a:r>
                    </a:p>
                  </a:txBody>
                  <a:tcPr marL="9525" marR="9525" marT="9525" marB="0" anchor="ctr">
                    <a:lnL>
                      <a:noFill/>
                    </a:lnL>
                    <a:lnR>
                      <a:noFill/>
                    </a:lnR>
                    <a:lnT>
                      <a:noFill/>
                    </a:lnT>
                    <a:lnB>
                      <a:noFill/>
                    </a:lnB>
                    <a:solidFill>
                      <a:srgbClr val="FFFFFF"/>
                    </a:solidFill>
                  </a:tcPr>
                </a:tc>
                <a:tc>
                  <a:txBody>
                    <a:bodyPr/>
                    <a:lstStyle/>
                    <a:p>
                      <a:pPr algn="ctr" fontAlgn="ctr"/>
                      <a:r>
                        <a:rPr lang="en-US" sz="1000" b="0" i="0" u="none" strike="noStrike" dirty="0">
                          <a:solidFill>
                            <a:srgbClr val="000000"/>
                          </a:solidFill>
                          <a:effectLst/>
                          <a:latin typeface="Palatino Linotype (body)"/>
                        </a:rPr>
                        <a:t>Housatonic Partners</a:t>
                      </a:r>
                    </a:p>
                  </a:txBody>
                  <a:tcPr marL="9525" marR="9525" marT="9525" marB="0" anchor="ctr">
                    <a:lnL>
                      <a:noFill/>
                    </a:lnL>
                    <a:lnR>
                      <a:noFill/>
                    </a:lnR>
                    <a:lnT>
                      <a:noFill/>
                    </a:lnT>
                    <a:lnB>
                      <a:noFill/>
                    </a:lnB>
                    <a:solidFill>
                      <a:srgbClr val="FFFFFF"/>
                    </a:solidFill>
                  </a:tcPr>
                </a:tc>
                <a:tc>
                  <a:txBody>
                    <a:bodyPr/>
                    <a:lstStyle/>
                    <a:p>
                      <a:pPr algn="l" fontAlgn="ctr"/>
                      <a:r>
                        <a:rPr lang="en-US" sz="1000" b="0" i="0" u="none" strike="noStrike">
                          <a:solidFill>
                            <a:srgbClr val="000000"/>
                          </a:solidFill>
                          <a:effectLst/>
                          <a:latin typeface="Palatino Linotype (body)"/>
                        </a:rPr>
                        <a:t>The company was acquired by Housatonic Partners and Mr. Steven Goodman through an LBO on September 16, 2022 for an undisclosed amount.</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733549524"/>
                  </a:ext>
                </a:extLst>
              </a:tr>
              <a:tr h="1176290">
                <a:tc>
                  <a:txBody>
                    <a:bodyPr/>
                    <a:lstStyle/>
                    <a:p>
                      <a:pPr algn="ctr" fontAlgn="ctr"/>
                      <a:r>
                        <a:rPr lang="en-US" sz="1000" b="0" i="0" u="none" strike="noStrike">
                          <a:solidFill>
                            <a:srgbClr val="000000"/>
                          </a:solidFill>
                          <a:effectLst/>
                          <a:latin typeface="Palatino Linotype (body)"/>
                        </a:rPr>
                        <a:t>19-Aug-2022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EEF3F8"/>
                    </a:solidFill>
                  </a:tcPr>
                </a:tc>
                <a:tc>
                  <a:txBody>
                    <a:bodyPr/>
                    <a:lstStyle/>
                    <a:p>
                      <a:pPr algn="ctr" fontAlgn="ctr"/>
                      <a:r>
                        <a:rPr lang="en-US" sz="1000" b="0" i="0" u="none" strike="noStrike">
                          <a:solidFill>
                            <a:srgbClr val="000000"/>
                          </a:solidFill>
                          <a:effectLst/>
                          <a:latin typeface="Palatino Linotype (body)"/>
                        </a:rPr>
                        <a:t>Giving Home Health Care</a:t>
                      </a:r>
                    </a:p>
                  </a:txBody>
                  <a:tcPr marL="9525" marR="9525" marT="9525" marB="0" anchor="ctr">
                    <a:lnL>
                      <a:noFill/>
                    </a:lnL>
                    <a:lnR>
                      <a:noFill/>
                    </a:lnR>
                    <a:lnT>
                      <a:noFill/>
                    </a:lnT>
                    <a:lnB>
                      <a:noFill/>
                    </a:lnB>
                    <a:solidFill>
                      <a:srgbClr val="EEF3F8"/>
                    </a:solidFill>
                  </a:tcPr>
                </a:tc>
                <a:tc>
                  <a:txBody>
                    <a:bodyPr/>
                    <a:lstStyle/>
                    <a:p>
                      <a:pPr algn="ctr" fontAlgn="ctr"/>
                      <a:r>
                        <a:rPr lang="en-US" sz="1000" b="0" i="0" u="none" strike="noStrike">
                          <a:solidFill>
                            <a:srgbClr val="000000"/>
                          </a:solidFill>
                          <a:effectLst/>
                          <a:latin typeface="Palatino Linotype (body)"/>
                        </a:rPr>
                        <a:t>FS Investments</a:t>
                      </a:r>
                    </a:p>
                  </a:txBody>
                  <a:tcPr marL="9525" marR="9525" marT="9525" marB="0" anchor="ctr">
                    <a:lnL>
                      <a:noFill/>
                    </a:lnL>
                    <a:lnR>
                      <a:noFill/>
                    </a:lnR>
                    <a:lnT>
                      <a:noFill/>
                    </a:lnT>
                    <a:lnB>
                      <a:noFill/>
                    </a:lnB>
                    <a:solidFill>
                      <a:srgbClr val="EEF3F8"/>
                    </a:solidFill>
                  </a:tcPr>
                </a:tc>
                <a:tc>
                  <a:txBody>
                    <a:bodyPr/>
                    <a:lstStyle/>
                    <a:p>
                      <a:pPr algn="l" fontAlgn="ctr"/>
                      <a:r>
                        <a:rPr lang="en-US" sz="1000" b="0" i="0" u="none" strike="noStrike">
                          <a:solidFill>
                            <a:srgbClr val="000000"/>
                          </a:solidFill>
                          <a:effectLst/>
                          <a:latin typeface="Palatino Linotype (body)"/>
                        </a:rPr>
                        <a:t>The company was acquired by FS Investments through an LBO on August 19, 2022, for an undisclosed amount.</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EEF3F8"/>
                    </a:solidFill>
                  </a:tcPr>
                </a:tc>
                <a:extLst>
                  <a:ext uri="{0D108BD9-81ED-4DB2-BD59-A6C34878D82A}">
                    <a16:rowId xmlns:a16="http://schemas.microsoft.com/office/drawing/2014/main" val="4076005311"/>
                  </a:ext>
                </a:extLst>
              </a:tr>
              <a:tr h="1176290">
                <a:tc>
                  <a:txBody>
                    <a:bodyPr/>
                    <a:lstStyle/>
                    <a:p>
                      <a:pPr algn="ctr" fontAlgn="ctr"/>
                      <a:r>
                        <a:rPr lang="en-US" sz="1000" b="0" i="0" u="none" strike="noStrike">
                          <a:solidFill>
                            <a:srgbClr val="000000"/>
                          </a:solidFill>
                          <a:effectLst/>
                          <a:latin typeface="Palatino Linotype (body)"/>
                        </a:rPr>
                        <a:t>03-Aug-2022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000" b="0" i="0" u="none" strike="noStrike">
                          <a:solidFill>
                            <a:srgbClr val="000000"/>
                          </a:solidFill>
                          <a:effectLst/>
                          <a:latin typeface="Palatino Linotype (body)"/>
                        </a:rPr>
                        <a:t>Kindred at Home (Hospice and Personal Care Business Divisions)</a:t>
                      </a:r>
                    </a:p>
                  </a:txBody>
                  <a:tcPr marL="9525" marR="9525" marT="9525" marB="0" anchor="ctr">
                    <a:lnL>
                      <a:noFill/>
                    </a:lnL>
                    <a:lnR>
                      <a:noFill/>
                    </a:lnR>
                    <a:lnT>
                      <a:noFill/>
                    </a:lnT>
                    <a:lnB>
                      <a:noFill/>
                    </a:lnB>
                    <a:solidFill>
                      <a:srgbClr val="FFFFFF"/>
                    </a:solidFill>
                  </a:tcPr>
                </a:tc>
                <a:tc>
                  <a:txBody>
                    <a:bodyPr/>
                    <a:lstStyle/>
                    <a:p>
                      <a:pPr algn="ctr" fontAlgn="ctr"/>
                      <a:r>
                        <a:rPr lang="en-US" sz="1000" b="0" i="0" u="none" strike="noStrike">
                          <a:solidFill>
                            <a:srgbClr val="000000"/>
                          </a:solidFill>
                          <a:effectLst/>
                          <a:latin typeface="Palatino Linotype (body)"/>
                        </a:rPr>
                        <a:t>Clayton, Dubilier &amp; Rice</a:t>
                      </a:r>
                    </a:p>
                  </a:txBody>
                  <a:tcPr marL="9525" marR="9525" marT="9525" marB="0" anchor="ctr">
                    <a:lnL>
                      <a:noFill/>
                    </a:lnL>
                    <a:lnR>
                      <a:noFill/>
                    </a:lnR>
                    <a:lnT>
                      <a:noFill/>
                    </a:lnT>
                    <a:lnB>
                      <a:noFill/>
                    </a:lnB>
                    <a:solidFill>
                      <a:srgbClr val="FFFFFF"/>
                    </a:solidFill>
                  </a:tcPr>
                </a:tc>
                <a:tc>
                  <a:txBody>
                    <a:bodyPr/>
                    <a:lstStyle/>
                    <a:p>
                      <a:pPr algn="l" fontAlgn="ctr"/>
                      <a:r>
                        <a:rPr lang="en-US" sz="1000" b="0" i="0" u="none" strike="noStrike">
                          <a:solidFill>
                            <a:srgbClr val="000000"/>
                          </a:solidFill>
                          <a:effectLst/>
                          <a:latin typeface="Palatino Linotype (body)"/>
                        </a:rPr>
                        <a:t>The business was acquired by Clayton and Dubilier &amp; Rice through an estimated $2.8 billion LBO on August 03, 2022. The transaction values the company at $3.4 billion.</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145148422"/>
                  </a:ext>
                </a:extLst>
              </a:tr>
              <a:tr h="1176290">
                <a:tc>
                  <a:txBody>
                    <a:bodyPr/>
                    <a:lstStyle/>
                    <a:p>
                      <a:pPr algn="ctr" fontAlgn="ctr"/>
                      <a:r>
                        <a:rPr lang="en-US" sz="1000" b="0" i="0" u="none" strike="noStrike">
                          <a:solidFill>
                            <a:srgbClr val="000000"/>
                          </a:solidFill>
                          <a:effectLst/>
                          <a:latin typeface="Palatino Linotype (body)"/>
                        </a:rPr>
                        <a:t>01-Jul-2022</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EEF3F8"/>
                    </a:solidFill>
                  </a:tcPr>
                </a:tc>
                <a:tc>
                  <a:txBody>
                    <a:bodyPr/>
                    <a:lstStyle/>
                    <a:p>
                      <a:pPr algn="ctr" fontAlgn="ctr"/>
                      <a:r>
                        <a:rPr lang="en-US" sz="1000" b="0" i="0" u="none" strike="noStrike">
                          <a:solidFill>
                            <a:srgbClr val="000000"/>
                          </a:solidFill>
                          <a:effectLst/>
                          <a:latin typeface="Palatino Linotype (body)"/>
                        </a:rPr>
                        <a:t>Public Partners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EEF3F8"/>
                    </a:solidFill>
                  </a:tcPr>
                </a:tc>
                <a:tc>
                  <a:txBody>
                    <a:bodyPr/>
                    <a:lstStyle/>
                    <a:p>
                      <a:pPr algn="ctr" fontAlgn="ctr"/>
                      <a:r>
                        <a:rPr lang="en-US" sz="1000" b="0" i="0" u="none" strike="noStrike">
                          <a:solidFill>
                            <a:srgbClr val="000000"/>
                          </a:solidFill>
                          <a:effectLst/>
                          <a:latin typeface="Palatino Linotype (body)"/>
                        </a:rPr>
                        <a:t>Linden Capital Partners &amp; DW Healthcare Partners</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EEF3F8"/>
                    </a:solidFill>
                  </a:tcPr>
                </a:tc>
                <a:tc>
                  <a:txBody>
                    <a:bodyPr/>
                    <a:lstStyle/>
                    <a:p>
                      <a:pPr algn="l" fontAlgn="ctr"/>
                      <a:r>
                        <a:rPr lang="en-US" sz="1000" b="0" i="0" u="none" strike="noStrike" dirty="0">
                          <a:solidFill>
                            <a:srgbClr val="000000"/>
                          </a:solidFill>
                          <a:effectLst/>
                          <a:latin typeface="Palatino Linotype (body)"/>
                        </a:rPr>
                        <a:t>The company, a subsidiary of Public Consulting Group, was acquired by Linden Capital Partners and DW Healthcare Partners through an LBO on July 1, 2022 for an undisclosed amount.</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EEF3F8"/>
                    </a:solidFill>
                  </a:tcPr>
                </a:tc>
                <a:extLst>
                  <a:ext uri="{0D108BD9-81ED-4DB2-BD59-A6C34878D82A}">
                    <a16:rowId xmlns:a16="http://schemas.microsoft.com/office/drawing/2014/main" val="809495885"/>
                  </a:ext>
                </a:extLst>
              </a:tr>
            </a:tbl>
          </a:graphicData>
        </a:graphic>
      </p:graphicFrame>
    </p:spTree>
    <p:extLst>
      <p:ext uri="{BB962C8B-B14F-4D97-AF65-F5344CB8AC3E}">
        <p14:creationId xmlns:p14="http://schemas.microsoft.com/office/powerpoint/2010/main" val="20033337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D09AA54-D069-4F69-A857-6760247C89E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682312AE-3BEB-4BCE-B9E0-9CD5CA05396F}"/>
              </a:ext>
            </a:extLst>
          </p:cNvPr>
          <p:cNvSpPr>
            <a:spLocks noGrp="1"/>
          </p:cNvSpPr>
          <p:nvPr>
            <p:ph type="title"/>
          </p:nvPr>
        </p:nvSpPr>
        <p:spPr/>
        <p:txBody>
          <a:bodyPr/>
          <a:lstStyle/>
          <a:p>
            <a:r>
              <a:rPr lang="en-US" dirty="0"/>
              <a:t>Valuation Trends</a:t>
            </a:r>
          </a:p>
        </p:txBody>
      </p:sp>
      <p:sp>
        <p:nvSpPr>
          <p:cNvPr id="9" name="TextBox 8">
            <a:extLst>
              <a:ext uri="{FF2B5EF4-FFF2-40B4-BE49-F238E27FC236}">
                <a16:creationId xmlns:a16="http://schemas.microsoft.com/office/drawing/2014/main" id="{E02BF057-718C-4484-AC4E-222A201B591F}"/>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12" name="Object 11">
            <a:extLst>
              <a:ext uri="{FF2B5EF4-FFF2-40B4-BE49-F238E27FC236}">
                <a16:creationId xmlns:a16="http://schemas.microsoft.com/office/drawing/2014/main" id="{AE450660-DAB7-D2C9-12BD-4AFE2875EF6D}"/>
              </a:ext>
            </a:extLst>
          </p:cNvPr>
          <p:cNvGraphicFramePr>
            <a:graphicFrameLocks noChangeAspect="1"/>
          </p:cNvGraphicFramePr>
          <p:nvPr>
            <p:extLst>
              <p:ext uri="{D42A27DB-BD31-4B8C-83A1-F6EECF244321}">
                <p14:modId xmlns:p14="http://schemas.microsoft.com/office/powerpoint/2010/main" val="4045973347"/>
              </p:ext>
            </p:extLst>
          </p:nvPr>
        </p:nvGraphicFramePr>
        <p:xfrm>
          <a:off x="430357" y="1432342"/>
          <a:ext cx="8734425" cy="1724025"/>
        </p:xfrm>
        <a:graphic>
          <a:graphicData uri="http://schemas.openxmlformats.org/presentationml/2006/ole">
            <mc:AlternateContent xmlns:mc="http://schemas.openxmlformats.org/markup-compatibility/2006">
              <mc:Choice xmlns:v="urn:schemas-microsoft-com:vml" Requires="v">
                <p:oleObj name="Worksheet" r:id="rId3" imgW="8734441" imgH="1724132" progId="Excel.Sheet.12">
                  <p:link updateAutomatic="1"/>
                </p:oleObj>
              </mc:Choice>
              <mc:Fallback>
                <p:oleObj name="Worksheet" r:id="rId3" imgW="8734441" imgH="1724132" progId="Excel.Sheet.12">
                  <p:link updateAutomatic="1"/>
                  <p:pic>
                    <p:nvPicPr>
                      <p:cNvPr id="12" name="Object 11">
                        <a:extLst>
                          <a:ext uri="{FF2B5EF4-FFF2-40B4-BE49-F238E27FC236}">
                            <a16:creationId xmlns:a16="http://schemas.microsoft.com/office/drawing/2014/main" id="{AE450660-DAB7-D2C9-12BD-4AFE2875EF6D}"/>
                          </a:ext>
                        </a:extLst>
                      </p:cNvPr>
                      <p:cNvPicPr/>
                      <p:nvPr/>
                    </p:nvPicPr>
                    <p:blipFill>
                      <a:blip r:embed="rId4"/>
                      <a:stretch>
                        <a:fillRect/>
                      </a:stretch>
                    </p:blipFill>
                    <p:spPr>
                      <a:xfrm>
                        <a:off x="430357" y="1432342"/>
                        <a:ext cx="8734425" cy="172402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10997686-39CE-13C7-410E-4D6863E42AEF}"/>
              </a:ext>
            </a:extLst>
          </p:cNvPr>
          <p:cNvGraphicFramePr>
            <a:graphicFrameLocks noChangeAspect="1"/>
          </p:cNvGraphicFramePr>
          <p:nvPr>
            <p:extLst>
              <p:ext uri="{D42A27DB-BD31-4B8C-83A1-F6EECF244321}">
                <p14:modId xmlns:p14="http://schemas.microsoft.com/office/powerpoint/2010/main" val="4114754119"/>
              </p:ext>
            </p:extLst>
          </p:nvPr>
        </p:nvGraphicFramePr>
        <p:xfrm>
          <a:off x="1492394" y="3400138"/>
          <a:ext cx="6610350" cy="1724025"/>
        </p:xfrm>
        <a:graphic>
          <a:graphicData uri="http://schemas.openxmlformats.org/presentationml/2006/ole">
            <mc:AlternateContent xmlns:mc="http://schemas.openxmlformats.org/markup-compatibility/2006">
              <mc:Choice xmlns:v="urn:schemas-microsoft-com:vml" Requires="v">
                <p:oleObj name="Worksheet" r:id="rId5" imgW="6610320" imgH="1724040" progId="Excel.Sheet.12">
                  <p:link updateAutomatic="1"/>
                </p:oleObj>
              </mc:Choice>
              <mc:Fallback>
                <p:oleObj name="Worksheet" r:id="rId5" imgW="6610320" imgH="1724040" progId="Excel.Sheet.12">
                  <p:link updateAutomatic="1"/>
                  <p:pic>
                    <p:nvPicPr>
                      <p:cNvPr id="13" name="Object 12">
                        <a:extLst>
                          <a:ext uri="{FF2B5EF4-FFF2-40B4-BE49-F238E27FC236}">
                            <a16:creationId xmlns:a16="http://schemas.microsoft.com/office/drawing/2014/main" id="{10997686-39CE-13C7-410E-4D6863E42AEF}"/>
                          </a:ext>
                        </a:extLst>
                      </p:cNvPr>
                      <p:cNvPicPr/>
                      <p:nvPr/>
                    </p:nvPicPr>
                    <p:blipFill>
                      <a:blip r:embed="rId6"/>
                      <a:stretch>
                        <a:fillRect/>
                      </a:stretch>
                    </p:blipFill>
                    <p:spPr>
                      <a:xfrm>
                        <a:off x="1492394" y="3400138"/>
                        <a:ext cx="6610350" cy="1724025"/>
                      </a:xfrm>
                      <a:prstGeom prst="rect">
                        <a:avLst/>
                      </a:prstGeom>
                    </p:spPr>
                  </p:pic>
                </p:oleObj>
              </mc:Fallback>
            </mc:AlternateContent>
          </a:graphicData>
        </a:graphic>
      </p:graphicFrame>
    </p:spTree>
    <p:extLst>
      <p:ext uri="{BB962C8B-B14F-4D97-AF65-F5344CB8AC3E}">
        <p14:creationId xmlns:p14="http://schemas.microsoft.com/office/powerpoint/2010/main" val="2579702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470E8EC-A892-415A-AA5E-A5B9DC56B930}"/>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967EF93A-CD31-4322-A508-0D84BAE48DB7}"/>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28538"/>
            <a:ext cx="8728363" cy="445247"/>
          </a:xfrm>
        </p:spPr>
        <p:txBody>
          <a:bodyPr/>
          <a:lstStyle/>
          <a:p>
            <a:r>
              <a:rPr lang="en-US" dirty="0"/>
              <a:t>Operating Metrics</a:t>
            </a:r>
          </a:p>
        </p:txBody>
      </p:sp>
      <p:sp>
        <p:nvSpPr>
          <p:cNvPr id="15" name="TextBox 14">
            <a:extLst>
              <a:ext uri="{FF2B5EF4-FFF2-40B4-BE49-F238E27FC236}">
                <a16:creationId xmlns:a16="http://schemas.microsoft.com/office/drawing/2014/main" id="{DDDE81CD-36C9-4AA0-B655-91EC63A2D87F}"/>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5" name="Object 4">
            <a:extLst>
              <a:ext uri="{FF2B5EF4-FFF2-40B4-BE49-F238E27FC236}">
                <a16:creationId xmlns:a16="http://schemas.microsoft.com/office/drawing/2014/main" id="{26C100BF-3358-76E5-05C3-AB0949BA2899}"/>
              </a:ext>
            </a:extLst>
          </p:cNvPr>
          <p:cNvGraphicFramePr>
            <a:graphicFrameLocks noChangeAspect="1"/>
          </p:cNvGraphicFramePr>
          <p:nvPr>
            <p:extLst>
              <p:ext uri="{D42A27DB-BD31-4B8C-83A1-F6EECF244321}">
                <p14:modId xmlns:p14="http://schemas.microsoft.com/office/powerpoint/2010/main" val="1595755046"/>
              </p:ext>
            </p:extLst>
          </p:nvPr>
        </p:nvGraphicFramePr>
        <p:xfrm>
          <a:off x="238125" y="1117600"/>
          <a:ext cx="4552950" cy="2743200"/>
        </p:xfrm>
        <a:graphic>
          <a:graphicData uri="http://schemas.openxmlformats.org/presentationml/2006/ole">
            <mc:AlternateContent xmlns:mc="http://schemas.openxmlformats.org/markup-compatibility/2006">
              <mc:Choice xmlns:v="urn:schemas-microsoft-com:vml" Requires="v">
                <p:oleObj name="Worksheet" r:id="rId3" imgW="4553174" imgH="2743200" progId="Excel.Sheet.12">
                  <p:link updateAutomatic="1"/>
                </p:oleObj>
              </mc:Choice>
              <mc:Fallback>
                <p:oleObj name="Worksheet" r:id="rId3" imgW="4553174" imgH="2743200" progId="Excel.Sheet.12">
                  <p:link updateAutomatic="1"/>
                  <p:pic>
                    <p:nvPicPr>
                      <p:cNvPr id="5" name="Object 4">
                        <a:extLst>
                          <a:ext uri="{FF2B5EF4-FFF2-40B4-BE49-F238E27FC236}">
                            <a16:creationId xmlns:a16="http://schemas.microsoft.com/office/drawing/2014/main" id="{26C100BF-3358-76E5-05C3-AB0949BA2899}"/>
                          </a:ext>
                        </a:extLst>
                      </p:cNvPr>
                      <p:cNvPicPr/>
                      <p:nvPr/>
                    </p:nvPicPr>
                    <p:blipFill>
                      <a:blip r:embed="rId4"/>
                      <a:stretch>
                        <a:fillRect/>
                      </a:stretch>
                    </p:blipFill>
                    <p:spPr>
                      <a:xfrm>
                        <a:off x="238125" y="1117600"/>
                        <a:ext cx="4552950" cy="2743200"/>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C4AFBC7C-663F-4426-FE9A-7165C81F0564}"/>
              </a:ext>
            </a:extLst>
          </p:cNvPr>
          <p:cNvGraphicFramePr>
            <a:graphicFrameLocks noChangeAspect="1"/>
          </p:cNvGraphicFramePr>
          <p:nvPr>
            <p:extLst>
              <p:ext uri="{D42A27DB-BD31-4B8C-83A1-F6EECF244321}">
                <p14:modId xmlns:p14="http://schemas.microsoft.com/office/powerpoint/2010/main" val="4093006962"/>
              </p:ext>
            </p:extLst>
          </p:nvPr>
        </p:nvGraphicFramePr>
        <p:xfrm>
          <a:off x="5018088" y="1117600"/>
          <a:ext cx="4552950" cy="2743200"/>
        </p:xfrm>
        <a:graphic>
          <a:graphicData uri="http://schemas.openxmlformats.org/presentationml/2006/ole">
            <mc:AlternateContent xmlns:mc="http://schemas.openxmlformats.org/markup-compatibility/2006">
              <mc:Choice xmlns:v="urn:schemas-microsoft-com:vml" Requires="v">
                <p:oleObj name="Worksheet" r:id="rId5" imgW="4553174" imgH="2743200" progId="Excel.Sheet.12">
                  <p:link updateAutomatic="1"/>
                </p:oleObj>
              </mc:Choice>
              <mc:Fallback>
                <p:oleObj name="Worksheet" r:id="rId5" imgW="4553174" imgH="2743200" progId="Excel.Sheet.12">
                  <p:link updateAutomatic="1"/>
                  <p:pic>
                    <p:nvPicPr>
                      <p:cNvPr id="6" name="Object 5">
                        <a:extLst>
                          <a:ext uri="{FF2B5EF4-FFF2-40B4-BE49-F238E27FC236}">
                            <a16:creationId xmlns:a16="http://schemas.microsoft.com/office/drawing/2014/main" id="{C4AFBC7C-663F-4426-FE9A-7165C81F0564}"/>
                          </a:ext>
                        </a:extLst>
                      </p:cNvPr>
                      <p:cNvPicPr/>
                      <p:nvPr/>
                    </p:nvPicPr>
                    <p:blipFill>
                      <a:blip r:embed="rId6"/>
                      <a:stretch>
                        <a:fillRect/>
                      </a:stretch>
                    </p:blipFill>
                    <p:spPr>
                      <a:xfrm>
                        <a:off x="5018088" y="1117600"/>
                        <a:ext cx="4552950" cy="274320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074F370-1EC8-B829-0386-F882615608F7}"/>
              </a:ext>
            </a:extLst>
          </p:cNvPr>
          <p:cNvGraphicFramePr>
            <a:graphicFrameLocks noChangeAspect="1"/>
          </p:cNvGraphicFramePr>
          <p:nvPr>
            <p:extLst>
              <p:ext uri="{D42A27DB-BD31-4B8C-83A1-F6EECF244321}">
                <p14:modId xmlns:p14="http://schemas.microsoft.com/office/powerpoint/2010/main" val="2061957038"/>
              </p:ext>
            </p:extLst>
          </p:nvPr>
        </p:nvGraphicFramePr>
        <p:xfrm>
          <a:off x="238125" y="3860800"/>
          <a:ext cx="4552950" cy="2743200"/>
        </p:xfrm>
        <a:graphic>
          <a:graphicData uri="http://schemas.openxmlformats.org/presentationml/2006/ole">
            <mc:AlternateContent xmlns:mc="http://schemas.openxmlformats.org/markup-compatibility/2006">
              <mc:Choice xmlns:v="urn:schemas-microsoft-com:vml" Requires="v">
                <p:oleObj name="Worksheet" r:id="rId7" imgW="4553174" imgH="2743200" progId="Excel.Sheet.12">
                  <p:link updateAutomatic="1"/>
                </p:oleObj>
              </mc:Choice>
              <mc:Fallback>
                <p:oleObj name="Worksheet" r:id="rId7" imgW="4553174" imgH="2743200" progId="Excel.Sheet.12">
                  <p:link updateAutomatic="1"/>
                  <p:pic>
                    <p:nvPicPr>
                      <p:cNvPr id="7" name="Object 6">
                        <a:extLst>
                          <a:ext uri="{FF2B5EF4-FFF2-40B4-BE49-F238E27FC236}">
                            <a16:creationId xmlns:a16="http://schemas.microsoft.com/office/drawing/2014/main" id="{9074F370-1EC8-B829-0386-F882615608F7}"/>
                          </a:ext>
                        </a:extLst>
                      </p:cNvPr>
                      <p:cNvPicPr/>
                      <p:nvPr/>
                    </p:nvPicPr>
                    <p:blipFill>
                      <a:blip r:embed="rId8"/>
                      <a:stretch>
                        <a:fillRect/>
                      </a:stretch>
                    </p:blipFill>
                    <p:spPr>
                      <a:xfrm>
                        <a:off x="238125" y="3860800"/>
                        <a:ext cx="4552950" cy="27432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413DF0F-EB9E-CC3E-4294-96E1D12947FE}"/>
              </a:ext>
            </a:extLst>
          </p:cNvPr>
          <p:cNvGraphicFramePr>
            <a:graphicFrameLocks noChangeAspect="1"/>
          </p:cNvGraphicFramePr>
          <p:nvPr>
            <p:extLst>
              <p:ext uri="{D42A27DB-BD31-4B8C-83A1-F6EECF244321}">
                <p14:modId xmlns:p14="http://schemas.microsoft.com/office/powerpoint/2010/main" val="1060855269"/>
              </p:ext>
            </p:extLst>
          </p:nvPr>
        </p:nvGraphicFramePr>
        <p:xfrm>
          <a:off x="5018088" y="3860800"/>
          <a:ext cx="4552950" cy="2743200"/>
        </p:xfrm>
        <a:graphic>
          <a:graphicData uri="http://schemas.openxmlformats.org/presentationml/2006/ole">
            <mc:AlternateContent xmlns:mc="http://schemas.openxmlformats.org/markup-compatibility/2006">
              <mc:Choice xmlns:v="urn:schemas-microsoft-com:vml" Requires="v">
                <p:oleObj name="Worksheet" r:id="rId9" imgW="4553174" imgH="2743200" progId="Excel.Sheet.12">
                  <p:link updateAutomatic="1"/>
                </p:oleObj>
              </mc:Choice>
              <mc:Fallback>
                <p:oleObj name="Worksheet" r:id="rId9" imgW="4553174" imgH="2743200" progId="Excel.Sheet.12">
                  <p:link updateAutomatic="1"/>
                  <p:pic>
                    <p:nvPicPr>
                      <p:cNvPr id="8" name="Object 7">
                        <a:extLst>
                          <a:ext uri="{FF2B5EF4-FFF2-40B4-BE49-F238E27FC236}">
                            <a16:creationId xmlns:a16="http://schemas.microsoft.com/office/drawing/2014/main" id="{0413DF0F-EB9E-CC3E-4294-96E1D12947FE}"/>
                          </a:ext>
                        </a:extLst>
                      </p:cNvPr>
                      <p:cNvPicPr/>
                      <p:nvPr/>
                    </p:nvPicPr>
                    <p:blipFill>
                      <a:blip r:embed="rId10"/>
                      <a:stretch>
                        <a:fillRect/>
                      </a:stretch>
                    </p:blipFill>
                    <p:spPr>
                      <a:xfrm>
                        <a:off x="5018088" y="3860800"/>
                        <a:ext cx="4552950" cy="2743200"/>
                      </a:xfrm>
                      <a:prstGeom prst="rect">
                        <a:avLst/>
                      </a:prstGeom>
                    </p:spPr>
                  </p:pic>
                </p:oleObj>
              </mc:Fallback>
            </mc:AlternateContent>
          </a:graphicData>
        </a:graphic>
      </p:graphicFrame>
    </p:spTree>
    <p:extLst>
      <p:ext uri="{BB962C8B-B14F-4D97-AF65-F5344CB8AC3E}">
        <p14:creationId xmlns:p14="http://schemas.microsoft.com/office/powerpoint/2010/main" val="270989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D743433-AFF3-408F-98CB-6140A72B79B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4" name="Straight Connector 3">
            <a:extLst>
              <a:ext uri="{FF2B5EF4-FFF2-40B4-BE49-F238E27FC236}">
                <a16:creationId xmlns:a16="http://schemas.microsoft.com/office/drawing/2014/main" id="{6CE53715-602A-4E0D-8230-09C2D5854A14}"/>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284B4088-BA00-419A-A63C-F7E78DD5D1A3}"/>
              </a:ext>
            </a:extLst>
          </p:cNvPr>
          <p:cNvSpPr>
            <a:spLocks noGrp="1"/>
          </p:cNvSpPr>
          <p:nvPr>
            <p:ph type="title"/>
          </p:nvPr>
        </p:nvSpPr>
        <p:spPr>
          <a:xfrm>
            <a:off x="436418" y="298825"/>
            <a:ext cx="8728363" cy="445247"/>
          </a:xfrm>
        </p:spPr>
        <p:txBody>
          <a:bodyPr/>
          <a:lstStyle/>
          <a:p>
            <a:r>
              <a:rPr lang="en-US" dirty="0"/>
              <a:t>Ratio Analysis</a:t>
            </a:r>
          </a:p>
        </p:txBody>
      </p:sp>
      <p:sp>
        <p:nvSpPr>
          <p:cNvPr id="14" name="TextBox 13">
            <a:extLst>
              <a:ext uri="{FF2B5EF4-FFF2-40B4-BE49-F238E27FC236}">
                <a16:creationId xmlns:a16="http://schemas.microsoft.com/office/drawing/2014/main" id="{958907C3-CBD0-4620-9EC9-4EE7612AFE27}"/>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
        <p:nvSpPr>
          <p:cNvPr id="15" name="TextBox 14">
            <a:extLst>
              <a:ext uri="{FF2B5EF4-FFF2-40B4-BE49-F238E27FC236}">
                <a16:creationId xmlns:a16="http://schemas.microsoft.com/office/drawing/2014/main" id="{B708CB24-854D-4991-8575-BA00B16DB52B}"/>
              </a:ext>
            </a:extLst>
          </p:cNvPr>
          <p:cNvSpPr txBox="1"/>
          <p:nvPr/>
        </p:nvSpPr>
        <p:spPr>
          <a:xfrm>
            <a:off x="6257804" y="6946895"/>
            <a:ext cx="137160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 Revenue in thousands</a:t>
            </a:r>
          </a:p>
        </p:txBody>
      </p:sp>
      <p:graphicFrame>
        <p:nvGraphicFramePr>
          <p:cNvPr id="2" name="Object 1">
            <a:extLst>
              <a:ext uri="{FF2B5EF4-FFF2-40B4-BE49-F238E27FC236}">
                <a16:creationId xmlns:a16="http://schemas.microsoft.com/office/drawing/2014/main" id="{AFBBCD64-C936-DE1D-A99E-F16E0846D651}"/>
              </a:ext>
            </a:extLst>
          </p:cNvPr>
          <p:cNvGraphicFramePr>
            <a:graphicFrameLocks noChangeAspect="1"/>
          </p:cNvGraphicFramePr>
          <p:nvPr>
            <p:extLst>
              <p:ext uri="{D42A27DB-BD31-4B8C-83A1-F6EECF244321}">
                <p14:modId xmlns:p14="http://schemas.microsoft.com/office/powerpoint/2010/main" val="2797576105"/>
              </p:ext>
            </p:extLst>
          </p:nvPr>
        </p:nvGraphicFramePr>
        <p:xfrm>
          <a:off x="2681288" y="1103313"/>
          <a:ext cx="4237037" cy="2554287"/>
        </p:xfrm>
        <a:graphic>
          <a:graphicData uri="http://schemas.openxmlformats.org/presentationml/2006/ole">
            <mc:AlternateContent xmlns:mc="http://schemas.openxmlformats.org/markup-compatibility/2006">
              <mc:Choice xmlns:v="urn:schemas-microsoft-com:vml" Requires="v">
                <p:oleObj name="Worksheet" r:id="rId3" imgW="4553174" imgH="2743200" progId="Excel.Sheet.12">
                  <p:link updateAutomatic="1"/>
                </p:oleObj>
              </mc:Choice>
              <mc:Fallback>
                <p:oleObj name="Worksheet" r:id="rId3" imgW="4553174" imgH="2743200" progId="Excel.Sheet.12">
                  <p:link updateAutomatic="1"/>
                  <p:pic>
                    <p:nvPicPr>
                      <p:cNvPr id="2" name="Object 1">
                        <a:extLst>
                          <a:ext uri="{FF2B5EF4-FFF2-40B4-BE49-F238E27FC236}">
                            <a16:creationId xmlns:a16="http://schemas.microsoft.com/office/drawing/2014/main" id="{AFBBCD64-C936-DE1D-A99E-F16E0846D651}"/>
                          </a:ext>
                        </a:extLst>
                      </p:cNvPr>
                      <p:cNvPicPr/>
                      <p:nvPr/>
                    </p:nvPicPr>
                    <p:blipFill>
                      <a:blip r:embed="rId4"/>
                      <a:stretch>
                        <a:fillRect/>
                      </a:stretch>
                    </p:blipFill>
                    <p:spPr>
                      <a:xfrm>
                        <a:off x="2681288" y="1103313"/>
                        <a:ext cx="4237037" cy="255428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B5CE99B7-007F-B4E1-C905-08A2A2510DB5}"/>
              </a:ext>
            </a:extLst>
          </p:cNvPr>
          <p:cNvGraphicFramePr>
            <a:graphicFrameLocks noChangeAspect="1"/>
          </p:cNvGraphicFramePr>
          <p:nvPr>
            <p:extLst>
              <p:ext uri="{D42A27DB-BD31-4B8C-83A1-F6EECF244321}">
                <p14:modId xmlns:p14="http://schemas.microsoft.com/office/powerpoint/2010/main" val="249077301"/>
              </p:ext>
            </p:extLst>
          </p:nvPr>
        </p:nvGraphicFramePr>
        <p:xfrm>
          <a:off x="342900" y="3657600"/>
          <a:ext cx="4238625" cy="2554288"/>
        </p:xfrm>
        <a:graphic>
          <a:graphicData uri="http://schemas.openxmlformats.org/presentationml/2006/ole">
            <mc:AlternateContent xmlns:mc="http://schemas.openxmlformats.org/markup-compatibility/2006">
              <mc:Choice xmlns:v="urn:schemas-microsoft-com:vml" Requires="v">
                <p:oleObj name="Worksheet" r:id="rId5" imgW="4553174" imgH="2743200" progId="Excel.Sheet.12">
                  <p:link updateAutomatic="1"/>
                </p:oleObj>
              </mc:Choice>
              <mc:Fallback>
                <p:oleObj name="Worksheet" r:id="rId5" imgW="4553174" imgH="2743200" progId="Excel.Sheet.12">
                  <p:link updateAutomatic="1"/>
                  <p:pic>
                    <p:nvPicPr>
                      <p:cNvPr id="6" name="Object 5">
                        <a:extLst>
                          <a:ext uri="{FF2B5EF4-FFF2-40B4-BE49-F238E27FC236}">
                            <a16:creationId xmlns:a16="http://schemas.microsoft.com/office/drawing/2014/main" id="{B5CE99B7-007F-B4E1-C905-08A2A2510DB5}"/>
                          </a:ext>
                        </a:extLst>
                      </p:cNvPr>
                      <p:cNvPicPr/>
                      <p:nvPr/>
                    </p:nvPicPr>
                    <p:blipFill>
                      <a:blip r:embed="rId6"/>
                      <a:stretch>
                        <a:fillRect/>
                      </a:stretch>
                    </p:blipFill>
                    <p:spPr>
                      <a:xfrm>
                        <a:off x="342900" y="3657600"/>
                        <a:ext cx="4238625" cy="2554288"/>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3361CAF5-6D08-89ED-70D7-694D2F1A7F80}"/>
              </a:ext>
            </a:extLst>
          </p:cNvPr>
          <p:cNvGraphicFramePr>
            <a:graphicFrameLocks noChangeAspect="1"/>
          </p:cNvGraphicFramePr>
          <p:nvPr>
            <p:extLst>
              <p:ext uri="{D42A27DB-BD31-4B8C-83A1-F6EECF244321}">
                <p14:modId xmlns:p14="http://schemas.microsoft.com/office/powerpoint/2010/main" val="2114250625"/>
              </p:ext>
            </p:extLst>
          </p:nvPr>
        </p:nvGraphicFramePr>
        <p:xfrm>
          <a:off x="4805363" y="3657600"/>
          <a:ext cx="4246562" cy="2554288"/>
        </p:xfrm>
        <a:graphic>
          <a:graphicData uri="http://schemas.openxmlformats.org/presentationml/2006/ole">
            <mc:AlternateContent xmlns:mc="http://schemas.openxmlformats.org/markup-compatibility/2006">
              <mc:Choice xmlns:v="urn:schemas-microsoft-com:vml" Requires="v">
                <p:oleObj name="Worksheet" r:id="rId7" imgW="4562395" imgH="2743200" progId="Excel.Sheet.12">
                  <p:link updateAutomatic="1"/>
                </p:oleObj>
              </mc:Choice>
              <mc:Fallback>
                <p:oleObj name="Worksheet" r:id="rId7" imgW="4562395" imgH="2743200" progId="Excel.Sheet.12">
                  <p:link updateAutomatic="1"/>
                  <p:pic>
                    <p:nvPicPr>
                      <p:cNvPr id="7" name="Object 6">
                        <a:extLst>
                          <a:ext uri="{FF2B5EF4-FFF2-40B4-BE49-F238E27FC236}">
                            <a16:creationId xmlns:a16="http://schemas.microsoft.com/office/drawing/2014/main" id="{3361CAF5-6D08-89ED-70D7-694D2F1A7F80}"/>
                          </a:ext>
                        </a:extLst>
                      </p:cNvPr>
                      <p:cNvPicPr/>
                      <p:nvPr/>
                    </p:nvPicPr>
                    <p:blipFill>
                      <a:blip r:embed="rId8"/>
                      <a:stretch>
                        <a:fillRect/>
                      </a:stretch>
                    </p:blipFill>
                    <p:spPr>
                      <a:xfrm>
                        <a:off x="4805363" y="3657600"/>
                        <a:ext cx="4246562" cy="2554288"/>
                      </a:xfrm>
                      <a:prstGeom prst="rect">
                        <a:avLst/>
                      </a:prstGeom>
                    </p:spPr>
                  </p:pic>
                </p:oleObj>
              </mc:Fallback>
            </mc:AlternateContent>
          </a:graphicData>
        </a:graphic>
      </p:graphicFrame>
    </p:spTree>
    <p:extLst>
      <p:ext uri="{BB962C8B-B14F-4D97-AF65-F5344CB8AC3E}">
        <p14:creationId xmlns:p14="http://schemas.microsoft.com/office/powerpoint/2010/main" val="1950444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0F2BAD2-84DC-4BF6-A863-1CA320759DC9}"/>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28538"/>
            <a:ext cx="8728363" cy="445247"/>
          </a:xfrm>
        </p:spPr>
        <p:txBody>
          <a:bodyPr/>
          <a:lstStyle/>
          <a:p>
            <a:r>
              <a:rPr lang="en-US" dirty="0"/>
              <a:t>Public Comp</a:t>
            </a:r>
          </a:p>
        </p:txBody>
      </p:sp>
      <p:sp>
        <p:nvSpPr>
          <p:cNvPr id="9" name="Content Placeholder 1">
            <a:extLst>
              <a:ext uri="{FF2B5EF4-FFF2-40B4-BE49-F238E27FC236}">
                <a16:creationId xmlns:a16="http://schemas.microsoft.com/office/drawing/2014/main" id="{4D9B4373-3E2B-48DF-9FF4-3AB673375FB1}"/>
              </a:ext>
            </a:extLst>
          </p:cNvPr>
          <p:cNvSpPr>
            <a:spLocks noGrp="1"/>
          </p:cNvSpPr>
          <p:nvPr>
            <p:ph idx="1"/>
          </p:nvPr>
        </p:nvSpPr>
        <p:spPr>
          <a:xfrm>
            <a:off x="436418" y="2019823"/>
            <a:ext cx="4364182" cy="1297911"/>
          </a:xfrm>
        </p:spPr>
        <p:txBody>
          <a:bodyPr/>
          <a:lstStyle/>
          <a:p>
            <a:pPr marL="0" indent="0">
              <a:buNone/>
            </a:pPr>
            <a:r>
              <a:rPr lang="en-US" sz="1100" b="1" dirty="0">
                <a:latin typeface="Palatino Linotype "/>
              </a:rPr>
              <a:t>The Ensign Group, Inc (NAS: ENSG)</a:t>
            </a:r>
            <a:r>
              <a:rPr lang="en-US" sz="1100" dirty="0">
                <a:latin typeface="Palatino Linotype "/>
              </a:rPr>
              <a:t> provides post-acute healthcare services in the United States. The firm operates through two segments, services and real estate. The services segment includes skilled nursing operations and assisted and independent living operations, and the real estate segment is composed of properties owned by Ensign and leased to nursing and senior living operations. </a:t>
            </a:r>
          </a:p>
        </p:txBody>
      </p:sp>
      <p:sp>
        <p:nvSpPr>
          <p:cNvPr id="12" name="TextBox 11">
            <a:extLst>
              <a:ext uri="{FF2B5EF4-FFF2-40B4-BE49-F238E27FC236}">
                <a16:creationId xmlns:a16="http://schemas.microsoft.com/office/drawing/2014/main" id="{1F992BC9-78C7-4F64-A4F2-76B122981752}"/>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1030" name="Picture 6" descr="The Ensign Group, Inc. – Skilled Nursing, Rehabilitation Therapy,  Healthcare – San Juan Capistrano, CA">
            <a:extLst>
              <a:ext uri="{FF2B5EF4-FFF2-40B4-BE49-F238E27FC236}">
                <a16:creationId xmlns:a16="http://schemas.microsoft.com/office/drawing/2014/main" id="{6EF2F016-E7C7-4486-9C99-7F58BC9C81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033" y="820470"/>
            <a:ext cx="3805606" cy="12139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4C9BD4B9-F007-7EDF-A2B0-426FF039858C}"/>
              </a:ext>
            </a:extLst>
          </p:cNvPr>
          <p:cNvGraphicFramePr>
            <a:graphicFrameLocks noChangeAspect="1"/>
          </p:cNvGraphicFramePr>
          <p:nvPr>
            <p:extLst>
              <p:ext uri="{D42A27DB-BD31-4B8C-83A1-F6EECF244321}">
                <p14:modId xmlns:p14="http://schemas.microsoft.com/office/powerpoint/2010/main" val="479957184"/>
              </p:ext>
            </p:extLst>
          </p:nvPr>
        </p:nvGraphicFramePr>
        <p:xfrm>
          <a:off x="404663" y="3763108"/>
          <a:ext cx="4357687" cy="2625552"/>
        </p:xfrm>
        <a:graphic>
          <a:graphicData uri="http://schemas.openxmlformats.org/presentationml/2006/ole">
            <mc:AlternateContent xmlns:mc="http://schemas.openxmlformats.org/markup-compatibility/2006">
              <mc:Choice xmlns:v="urn:schemas-microsoft-com:vml" Requires="v">
                <p:oleObj name="Worksheet" r:id="rId4" imgW="4553174" imgH="2743200" progId="Excel.Sheet.12">
                  <p:link updateAutomatic="1"/>
                </p:oleObj>
              </mc:Choice>
              <mc:Fallback>
                <p:oleObj name="Worksheet" r:id="rId4" imgW="4553174" imgH="2743200" progId="Excel.Sheet.12">
                  <p:link updateAutomatic="1"/>
                  <p:pic>
                    <p:nvPicPr>
                      <p:cNvPr id="2" name="Object 1">
                        <a:extLst>
                          <a:ext uri="{FF2B5EF4-FFF2-40B4-BE49-F238E27FC236}">
                            <a16:creationId xmlns:a16="http://schemas.microsoft.com/office/drawing/2014/main" id="{4C9BD4B9-F007-7EDF-A2B0-426FF039858C}"/>
                          </a:ext>
                        </a:extLst>
                      </p:cNvPr>
                      <p:cNvPicPr/>
                      <p:nvPr/>
                    </p:nvPicPr>
                    <p:blipFill>
                      <a:blip r:embed="rId5"/>
                      <a:stretch>
                        <a:fillRect/>
                      </a:stretch>
                    </p:blipFill>
                    <p:spPr>
                      <a:xfrm>
                        <a:off x="404663" y="3763108"/>
                        <a:ext cx="4357687" cy="2625552"/>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0EA245AD-8C9E-C4F8-8611-9290EC5A5958}"/>
              </a:ext>
            </a:extLst>
          </p:cNvPr>
          <p:cNvGraphicFramePr>
            <a:graphicFrameLocks noChangeAspect="1"/>
          </p:cNvGraphicFramePr>
          <p:nvPr>
            <p:extLst>
              <p:ext uri="{D42A27DB-BD31-4B8C-83A1-F6EECF244321}">
                <p14:modId xmlns:p14="http://schemas.microsoft.com/office/powerpoint/2010/main" val="2800520156"/>
              </p:ext>
            </p:extLst>
          </p:nvPr>
        </p:nvGraphicFramePr>
        <p:xfrm>
          <a:off x="4957763" y="3795713"/>
          <a:ext cx="4186237" cy="2517775"/>
        </p:xfrm>
        <a:graphic>
          <a:graphicData uri="http://schemas.openxmlformats.org/presentationml/2006/ole">
            <mc:AlternateContent xmlns:mc="http://schemas.openxmlformats.org/markup-compatibility/2006">
              <mc:Choice xmlns:v="urn:schemas-microsoft-com:vml" Requires="v">
                <p:oleObj name="Worksheet" r:id="rId6" imgW="4562395" imgH="2743200" progId="Excel.Sheet.12">
                  <p:link updateAutomatic="1"/>
                </p:oleObj>
              </mc:Choice>
              <mc:Fallback>
                <p:oleObj name="Worksheet" r:id="rId6" imgW="4562395" imgH="2743200" progId="Excel.Sheet.12">
                  <p:link updateAutomatic="1"/>
                  <p:pic>
                    <p:nvPicPr>
                      <p:cNvPr id="5" name="Object 4">
                        <a:extLst>
                          <a:ext uri="{FF2B5EF4-FFF2-40B4-BE49-F238E27FC236}">
                            <a16:creationId xmlns:a16="http://schemas.microsoft.com/office/drawing/2014/main" id="{0EA245AD-8C9E-C4F8-8611-9290EC5A5958}"/>
                          </a:ext>
                        </a:extLst>
                      </p:cNvPr>
                      <p:cNvPicPr/>
                      <p:nvPr/>
                    </p:nvPicPr>
                    <p:blipFill>
                      <a:blip r:embed="rId7"/>
                      <a:stretch>
                        <a:fillRect/>
                      </a:stretch>
                    </p:blipFill>
                    <p:spPr>
                      <a:xfrm>
                        <a:off x="4957763" y="3795713"/>
                        <a:ext cx="4186237" cy="2517775"/>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5ABBBE74-36A3-7D45-DD03-6A7BFC376C6E}"/>
              </a:ext>
            </a:extLst>
          </p:cNvPr>
          <p:cNvGraphicFramePr>
            <a:graphicFrameLocks noChangeAspect="1"/>
          </p:cNvGraphicFramePr>
          <p:nvPr>
            <p:extLst>
              <p:ext uri="{D42A27DB-BD31-4B8C-83A1-F6EECF244321}">
                <p14:modId xmlns:p14="http://schemas.microsoft.com/office/powerpoint/2010/main" val="4249885249"/>
              </p:ext>
            </p:extLst>
          </p:nvPr>
        </p:nvGraphicFramePr>
        <p:xfrm>
          <a:off x="4996013" y="1245333"/>
          <a:ext cx="4178300" cy="2517775"/>
        </p:xfrm>
        <a:graphic>
          <a:graphicData uri="http://schemas.openxmlformats.org/presentationml/2006/ole">
            <mc:AlternateContent xmlns:mc="http://schemas.openxmlformats.org/markup-compatibility/2006">
              <mc:Choice xmlns:v="urn:schemas-microsoft-com:vml" Requires="v">
                <p:oleObj name="Worksheet" r:id="rId8" imgW="4553174" imgH="2743200" progId="Excel.Sheet.12">
                  <p:link updateAutomatic="1"/>
                </p:oleObj>
              </mc:Choice>
              <mc:Fallback>
                <p:oleObj name="Worksheet" r:id="rId8" imgW="4553174" imgH="2743200" progId="Excel.Sheet.12">
                  <p:link updateAutomatic="1"/>
                  <p:pic>
                    <p:nvPicPr>
                      <p:cNvPr id="6" name="Object 5">
                        <a:extLst>
                          <a:ext uri="{FF2B5EF4-FFF2-40B4-BE49-F238E27FC236}">
                            <a16:creationId xmlns:a16="http://schemas.microsoft.com/office/drawing/2014/main" id="{5ABBBE74-36A3-7D45-DD03-6A7BFC376C6E}"/>
                          </a:ext>
                        </a:extLst>
                      </p:cNvPr>
                      <p:cNvPicPr/>
                      <p:nvPr/>
                    </p:nvPicPr>
                    <p:blipFill>
                      <a:blip r:embed="rId9"/>
                      <a:stretch>
                        <a:fillRect/>
                      </a:stretch>
                    </p:blipFill>
                    <p:spPr>
                      <a:xfrm>
                        <a:off x="4996013" y="1245333"/>
                        <a:ext cx="4178300" cy="2517775"/>
                      </a:xfrm>
                      <a:prstGeom prst="rect">
                        <a:avLst/>
                      </a:prstGeom>
                    </p:spPr>
                  </p:pic>
                </p:oleObj>
              </mc:Fallback>
            </mc:AlternateContent>
          </a:graphicData>
        </a:graphic>
      </p:graphicFrame>
    </p:spTree>
    <p:extLst>
      <p:ext uri="{BB962C8B-B14F-4D97-AF65-F5344CB8AC3E}">
        <p14:creationId xmlns:p14="http://schemas.microsoft.com/office/powerpoint/2010/main" val="2601353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5776F01-5682-4E3E-9745-67A88B31AEE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5" name="Picture 2" descr="Medical Practice Management Consultant for Physicians">
            <a:extLst>
              <a:ext uri="{FF2B5EF4-FFF2-40B4-BE49-F238E27FC236}">
                <a16:creationId xmlns:a16="http://schemas.microsoft.com/office/drawing/2014/main" id="{2E8ECE67-3C2B-49D8-9A38-016FF506535C}"/>
              </a:ext>
            </a:extLst>
          </p:cNvPr>
          <p:cNvPicPr>
            <a:picLocks noChangeAspect="1" noChangeArrowheads="1"/>
          </p:cNvPicPr>
          <p:nvPr/>
        </p:nvPicPr>
        <p:blipFill rotWithShape="1">
          <a:blip r:embed="rId3">
            <a:duotone>
              <a:prstClr val="black"/>
              <a:srgbClr val="407EC9">
                <a:tint val="45000"/>
                <a:satMod val="400000"/>
              </a:srgbClr>
            </a:duotone>
            <a:extLst>
              <a:ext uri="{28A0092B-C50C-407E-A947-70E740481C1C}">
                <a14:useLocalDpi xmlns:a14="http://schemas.microsoft.com/office/drawing/2010/main" val="0"/>
              </a:ext>
            </a:extLst>
          </a:blip>
          <a:srcRect l="14379" r="13287"/>
          <a:stretch/>
        </p:blipFill>
        <p:spPr bwMode="auto">
          <a:xfrm>
            <a:off x="0" y="0"/>
            <a:ext cx="9709484" cy="7315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E290A36-A257-4858-A555-21EA5214F44F}"/>
              </a:ext>
            </a:extLst>
          </p:cNvPr>
          <p:cNvSpPr txBox="1"/>
          <p:nvPr/>
        </p:nvSpPr>
        <p:spPr>
          <a:xfrm>
            <a:off x="555581" y="547507"/>
            <a:ext cx="8386400" cy="4801314"/>
          </a:xfrm>
          <a:prstGeom prst="rect">
            <a:avLst/>
          </a:prstGeom>
          <a:noFill/>
        </p:spPr>
        <p:txBody>
          <a:bodyPr wrap="square" rtlCol="0">
            <a:spAutoFit/>
          </a:bodyPr>
          <a:lstStyle/>
          <a:p>
            <a:pPr defTabSz="720090" fontAlgn="auto">
              <a:spcBef>
                <a:spcPts val="0"/>
              </a:spcBef>
              <a:spcAft>
                <a:spcPts val="0"/>
              </a:spcAft>
              <a:buClrTx/>
            </a:pPr>
            <a:r>
              <a:rPr lang="en-US" sz="5400" i="0" dirty="0">
                <a:solidFill>
                  <a:prstClr val="white"/>
                </a:solidFill>
                <a:latin typeface="Palatino Linotype" panose="02040502050505030304" pitchFamily="18" charset="0"/>
                <a:cs typeface="+mn-cs"/>
              </a:rPr>
              <a:t>Healthcare Services</a:t>
            </a:r>
          </a:p>
          <a:p>
            <a:pPr defTabSz="720090" fontAlgn="auto">
              <a:spcBef>
                <a:spcPts val="0"/>
              </a:spcBef>
              <a:spcAft>
                <a:spcPts val="0"/>
              </a:spcAft>
              <a:buClrTx/>
            </a:pPr>
            <a:r>
              <a:rPr lang="en-US" sz="5400" i="0" dirty="0">
                <a:solidFill>
                  <a:prstClr val="white"/>
                </a:solidFill>
                <a:latin typeface="Palatino Linotype" panose="02040502050505030304" pitchFamily="18" charset="0"/>
                <a:cs typeface="+mn-cs"/>
              </a:rPr>
              <a:t>Industry Report</a:t>
            </a:r>
          </a:p>
          <a:p>
            <a:pPr defTabSz="720090" fontAlgn="auto">
              <a:spcBef>
                <a:spcPts val="0"/>
              </a:spcBef>
              <a:spcAft>
                <a:spcPts val="0"/>
              </a:spcAft>
              <a:buClrTx/>
            </a:pPr>
            <a:endParaRPr lang="en-US" sz="5400" i="0" dirty="0">
              <a:solidFill>
                <a:prstClr val="white"/>
              </a:solidFill>
              <a:latin typeface="Palatino Linotype" panose="02040502050505030304" pitchFamily="18" charset="0"/>
              <a:cs typeface="+mn-cs"/>
            </a:endParaRPr>
          </a:p>
          <a:p>
            <a:pPr marL="857250" indent="-857250" defTabSz="720090" fontAlgn="auto">
              <a:spcBef>
                <a:spcPts val="0"/>
              </a:spcBef>
              <a:spcAft>
                <a:spcPts val="0"/>
              </a:spcAft>
              <a:buClrTx/>
              <a:buFont typeface="+mj-lt"/>
              <a:buAutoNum type="romanUcPeriod"/>
            </a:pPr>
            <a:r>
              <a:rPr lang="en-US" sz="3600" dirty="0">
                <a:solidFill>
                  <a:prstClr val="white"/>
                </a:solidFill>
                <a:latin typeface="Palatino Linotype" panose="02040502050505030304" pitchFamily="18" charset="0"/>
                <a:cs typeface="+mn-cs"/>
              </a:rPr>
              <a:t>Medical Group Practice Management</a:t>
            </a:r>
          </a:p>
          <a:p>
            <a:pPr defTabSz="720090" fontAlgn="auto">
              <a:spcBef>
                <a:spcPts val="0"/>
              </a:spcBef>
              <a:spcAft>
                <a:spcPts val="0"/>
              </a:spcAft>
              <a:buClrTx/>
            </a:pPr>
            <a:endParaRPr lang="en-US" sz="5400" dirty="0">
              <a:solidFill>
                <a:prstClr val="white"/>
              </a:solidFill>
              <a:latin typeface="Palatino Linotype" panose="02040502050505030304" pitchFamily="18" charset="0"/>
              <a:cs typeface="+mn-cs"/>
            </a:endParaRPr>
          </a:p>
          <a:p>
            <a:pPr defTabSz="720090" fontAlgn="auto">
              <a:spcBef>
                <a:spcPts val="0"/>
              </a:spcBef>
              <a:spcAft>
                <a:spcPts val="0"/>
              </a:spcAft>
              <a:buClrTx/>
            </a:pPr>
            <a:endParaRPr lang="en-US" sz="5400" i="0" dirty="0">
              <a:solidFill>
                <a:prstClr val="white"/>
              </a:solidFill>
              <a:latin typeface="Palatino Linotype" panose="02040502050505030304" pitchFamily="18" charset="0"/>
              <a:cs typeface="+mn-cs"/>
            </a:endParaRPr>
          </a:p>
        </p:txBody>
      </p:sp>
      <p:cxnSp>
        <p:nvCxnSpPr>
          <p:cNvPr id="8" name="Straight Connector 7">
            <a:extLst>
              <a:ext uri="{FF2B5EF4-FFF2-40B4-BE49-F238E27FC236}">
                <a16:creationId xmlns:a16="http://schemas.microsoft.com/office/drawing/2014/main" id="{087BB567-8762-4E86-BD4C-B81A5EA82BA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A9AACA2-0E96-461B-A13F-8750EC4049E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4261F1F-5739-44C8-9BEE-4829231E8123}"/>
              </a:ext>
            </a:extLst>
          </p:cNvPr>
          <p:cNvPicPr>
            <a:picLocks noChangeAspect="1"/>
          </p:cNvPicPr>
          <p:nvPr/>
        </p:nvPicPr>
        <p:blipFill>
          <a:blip r:embed="rId4"/>
          <a:stretch>
            <a:fillRect/>
          </a:stretch>
        </p:blipFill>
        <p:spPr>
          <a:xfrm>
            <a:off x="403181" y="6290733"/>
            <a:ext cx="2126659" cy="627749"/>
          </a:xfrm>
          <a:prstGeom prst="rect">
            <a:avLst/>
          </a:prstGeom>
        </p:spPr>
      </p:pic>
    </p:spTree>
    <p:extLst>
      <p:ext uri="{BB962C8B-B14F-4D97-AF65-F5344CB8AC3E}">
        <p14:creationId xmlns:p14="http://schemas.microsoft.com/office/powerpoint/2010/main" val="31683792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ED57BA2-C8EE-4B7B-AF3C-8025B337E833}"/>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940922A0-9C3A-41F3-87C9-33575C8191C5}"/>
              </a:ext>
            </a:extLst>
          </p:cNvPr>
          <p:cNvSpPr>
            <a:spLocks noGrp="1"/>
          </p:cNvSpPr>
          <p:nvPr>
            <p:ph type="title"/>
          </p:nvPr>
        </p:nvSpPr>
        <p:spPr>
          <a:xfrm>
            <a:off x="436418" y="349625"/>
            <a:ext cx="8728363" cy="441526"/>
          </a:xfrm>
        </p:spPr>
        <p:txBody>
          <a:bodyPr/>
          <a:lstStyle/>
          <a:p>
            <a:r>
              <a:rPr lang="en-US" dirty="0"/>
              <a:t>Public Comp</a:t>
            </a:r>
          </a:p>
        </p:txBody>
      </p:sp>
      <p:sp>
        <p:nvSpPr>
          <p:cNvPr id="7" name="TextBox 6">
            <a:extLst>
              <a:ext uri="{FF2B5EF4-FFF2-40B4-BE49-F238E27FC236}">
                <a16:creationId xmlns:a16="http://schemas.microsoft.com/office/drawing/2014/main" id="{7C0B03AF-7874-4905-92FA-D816ED797948}"/>
              </a:ext>
            </a:extLst>
          </p:cNvPr>
          <p:cNvSpPr txBox="1"/>
          <p:nvPr/>
        </p:nvSpPr>
        <p:spPr>
          <a:xfrm>
            <a:off x="433306" y="2405022"/>
            <a:ext cx="4367294" cy="938719"/>
          </a:xfrm>
          <a:prstGeom prst="rect">
            <a:avLst/>
          </a:prstGeom>
          <a:noFill/>
        </p:spPr>
        <p:txBody>
          <a:bodyPr wrap="square" rtlCol="0">
            <a:spAutoFit/>
          </a:bodyPr>
          <a:lstStyle/>
          <a:p>
            <a:r>
              <a:rPr lang="en-US" sz="1100" b="1" i="0" dirty="0">
                <a:latin typeface="Palatino Linotype "/>
              </a:rPr>
              <a:t>Encompass Health Corporation (NYS: EHC)</a:t>
            </a:r>
            <a:r>
              <a:rPr lang="en-US" sz="1100" i="0" dirty="0">
                <a:latin typeface="Palatino Linotype "/>
              </a:rPr>
              <a:t> provides post-acute healthcare services in the United States through a network of inpatient rehabilitation hospitals, home health agencies and hospice agencies. It operates in two segments: inpatient rehabilitation and home health and hospice. </a:t>
            </a:r>
          </a:p>
        </p:txBody>
      </p:sp>
      <p:sp>
        <p:nvSpPr>
          <p:cNvPr id="9" name="TextBox 8">
            <a:extLst>
              <a:ext uri="{FF2B5EF4-FFF2-40B4-BE49-F238E27FC236}">
                <a16:creationId xmlns:a16="http://schemas.microsoft.com/office/drawing/2014/main" id="{147D00A4-FCA8-44AA-BC00-2312E6EBD7F6}"/>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23558" name="Picture 6">
            <a:extLst>
              <a:ext uri="{FF2B5EF4-FFF2-40B4-BE49-F238E27FC236}">
                <a16:creationId xmlns:a16="http://schemas.microsoft.com/office/drawing/2014/main" id="{D559E6D8-5479-41A6-8CF3-FE38949A053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730" y="1140775"/>
            <a:ext cx="3610445" cy="97006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a:extLst>
              <a:ext uri="{FF2B5EF4-FFF2-40B4-BE49-F238E27FC236}">
                <a16:creationId xmlns:a16="http://schemas.microsoft.com/office/drawing/2014/main" id="{E3EA2598-E139-4A00-CF35-C8BE73A67908}"/>
              </a:ext>
            </a:extLst>
          </p:cNvPr>
          <p:cNvGraphicFramePr>
            <a:graphicFrameLocks noChangeAspect="1"/>
          </p:cNvGraphicFramePr>
          <p:nvPr>
            <p:extLst>
              <p:ext uri="{D42A27DB-BD31-4B8C-83A1-F6EECF244321}">
                <p14:modId xmlns:p14="http://schemas.microsoft.com/office/powerpoint/2010/main" val="2819874577"/>
              </p:ext>
            </p:extLst>
          </p:nvPr>
        </p:nvGraphicFramePr>
        <p:xfrm>
          <a:off x="433306" y="3785911"/>
          <a:ext cx="4348162" cy="2619375"/>
        </p:xfrm>
        <a:graphic>
          <a:graphicData uri="http://schemas.openxmlformats.org/presentationml/2006/ole">
            <mc:AlternateContent xmlns:mc="http://schemas.openxmlformats.org/markup-compatibility/2006">
              <mc:Choice xmlns:v="urn:schemas-microsoft-com:vml" Requires="v">
                <p:oleObj name="Worksheet" r:id="rId4" imgW="4553174" imgH="2743200" progId="Excel.Sheet.12">
                  <p:link updateAutomatic="1"/>
                </p:oleObj>
              </mc:Choice>
              <mc:Fallback>
                <p:oleObj name="Worksheet" r:id="rId4" imgW="4553174" imgH="2743200" progId="Excel.Sheet.12">
                  <p:link updateAutomatic="1"/>
                  <p:pic>
                    <p:nvPicPr>
                      <p:cNvPr id="8" name="Object 7">
                        <a:extLst>
                          <a:ext uri="{FF2B5EF4-FFF2-40B4-BE49-F238E27FC236}">
                            <a16:creationId xmlns:a16="http://schemas.microsoft.com/office/drawing/2014/main" id="{E3EA2598-E139-4A00-CF35-C8BE73A67908}"/>
                          </a:ext>
                        </a:extLst>
                      </p:cNvPr>
                      <p:cNvPicPr/>
                      <p:nvPr/>
                    </p:nvPicPr>
                    <p:blipFill>
                      <a:blip r:embed="rId5"/>
                      <a:stretch>
                        <a:fillRect/>
                      </a:stretch>
                    </p:blipFill>
                    <p:spPr>
                      <a:xfrm>
                        <a:off x="433306" y="3785911"/>
                        <a:ext cx="4348162" cy="26193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239FF68-B9C5-7886-5983-030372BFC64D}"/>
              </a:ext>
            </a:extLst>
          </p:cNvPr>
          <p:cNvGraphicFramePr>
            <a:graphicFrameLocks noChangeAspect="1"/>
          </p:cNvGraphicFramePr>
          <p:nvPr>
            <p:extLst>
              <p:ext uri="{D42A27DB-BD31-4B8C-83A1-F6EECF244321}">
                <p14:modId xmlns:p14="http://schemas.microsoft.com/office/powerpoint/2010/main" val="4162576057"/>
              </p:ext>
            </p:extLst>
          </p:nvPr>
        </p:nvGraphicFramePr>
        <p:xfrm>
          <a:off x="4791075" y="3657600"/>
          <a:ext cx="4562475" cy="2743200"/>
        </p:xfrm>
        <a:graphic>
          <a:graphicData uri="http://schemas.openxmlformats.org/presentationml/2006/ole">
            <mc:AlternateContent xmlns:mc="http://schemas.openxmlformats.org/markup-compatibility/2006">
              <mc:Choice xmlns:v="urn:schemas-microsoft-com:vml" Requires="v">
                <p:oleObj name="Worksheet" r:id="rId6" imgW="4562395" imgH="2743200" progId="Excel.Sheet.12">
                  <p:link updateAutomatic="1"/>
                </p:oleObj>
              </mc:Choice>
              <mc:Fallback>
                <p:oleObj name="Worksheet" r:id="rId6" imgW="4562395" imgH="2743200" progId="Excel.Sheet.12">
                  <p:link updateAutomatic="1"/>
                  <p:pic>
                    <p:nvPicPr>
                      <p:cNvPr id="10" name="Object 9">
                        <a:extLst>
                          <a:ext uri="{FF2B5EF4-FFF2-40B4-BE49-F238E27FC236}">
                            <a16:creationId xmlns:a16="http://schemas.microsoft.com/office/drawing/2014/main" id="{B239FF68-B9C5-7886-5983-030372BFC64D}"/>
                          </a:ext>
                        </a:extLst>
                      </p:cNvPr>
                      <p:cNvPicPr/>
                      <p:nvPr/>
                    </p:nvPicPr>
                    <p:blipFill>
                      <a:blip r:embed="rId7"/>
                      <a:stretch>
                        <a:fillRect/>
                      </a:stretch>
                    </p:blipFill>
                    <p:spPr>
                      <a:xfrm>
                        <a:off x="4791075" y="3657600"/>
                        <a:ext cx="4562475" cy="27432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CA9B2275-AA61-D4FE-6FD6-ADC68792F718}"/>
              </a:ext>
            </a:extLst>
          </p:cNvPr>
          <p:cNvGraphicFramePr>
            <a:graphicFrameLocks noChangeAspect="1"/>
          </p:cNvGraphicFramePr>
          <p:nvPr>
            <p:extLst>
              <p:ext uri="{D42A27DB-BD31-4B8C-83A1-F6EECF244321}">
                <p14:modId xmlns:p14="http://schemas.microsoft.com/office/powerpoint/2010/main" val="3369749388"/>
              </p:ext>
            </p:extLst>
          </p:nvPr>
        </p:nvGraphicFramePr>
        <p:xfrm>
          <a:off x="4946650" y="1096963"/>
          <a:ext cx="4249738" cy="2560637"/>
        </p:xfrm>
        <a:graphic>
          <a:graphicData uri="http://schemas.openxmlformats.org/presentationml/2006/ole">
            <mc:AlternateContent xmlns:mc="http://schemas.openxmlformats.org/markup-compatibility/2006">
              <mc:Choice xmlns:v="urn:schemas-microsoft-com:vml" Requires="v">
                <p:oleObj name="Worksheet" r:id="rId8" imgW="4553174" imgH="2743200" progId="Excel.Sheet.12">
                  <p:link updateAutomatic="1"/>
                </p:oleObj>
              </mc:Choice>
              <mc:Fallback>
                <p:oleObj name="Worksheet" r:id="rId8" imgW="4553174" imgH="2743200" progId="Excel.Sheet.12">
                  <p:link updateAutomatic="1"/>
                  <p:pic>
                    <p:nvPicPr>
                      <p:cNvPr id="11" name="Object 10">
                        <a:extLst>
                          <a:ext uri="{FF2B5EF4-FFF2-40B4-BE49-F238E27FC236}">
                            <a16:creationId xmlns:a16="http://schemas.microsoft.com/office/drawing/2014/main" id="{CA9B2275-AA61-D4FE-6FD6-ADC68792F718}"/>
                          </a:ext>
                        </a:extLst>
                      </p:cNvPr>
                      <p:cNvPicPr/>
                      <p:nvPr/>
                    </p:nvPicPr>
                    <p:blipFill>
                      <a:blip r:embed="rId9"/>
                      <a:stretch>
                        <a:fillRect/>
                      </a:stretch>
                    </p:blipFill>
                    <p:spPr>
                      <a:xfrm>
                        <a:off x="4946650" y="1096963"/>
                        <a:ext cx="4249738" cy="2560637"/>
                      </a:xfrm>
                      <a:prstGeom prst="rect">
                        <a:avLst/>
                      </a:prstGeom>
                    </p:spPr>
                  </p:pic>
                </p:oleObj>
              </mc:Fallback>
            </mc:AlternateContent>
          </a:graphicData>
        </a:graphic>
      </p:graphicFrame>
    </p:spTree>
    <p:extLst>
      <p:ext uri="{BB962C8B-B14F-4D97-AF65-F5344CB8AC3E}">
        <p14:creationId xmlns:p14="http://schemas.microsoft.com/office/powerpoint/2010/main" val="2524874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0F2BAD2-84DC-4BF6-A863-1CA320759DC9}"/>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28538"/>
            <a:ext cx="8728363" cy="445247"/>
          </a:xfrm>
        </p:spPr>
        <p:txBody>
          <a:bodyPr/>
          <a:lstStyle/>
          <a:p>
            <a:r>
              <a:rPr lang="en-US" dirty="0"/>
              <a:t>Public Comp</a:t>
            </a:r>
          </a:p>
        </p:txBody>
      </p:sp>
      <p:sp>
        <p:nvSpPr>
          <p:cNvPr id="9" name="Content Placeholder 1">
            <a:extLst>
              <a:ext uri="{FF2B5EF4-FFF2-40B4-BE49-F238E27FC236}">
                <a16:creationId xmlns:a16="http://schemas.microsoft.com/office/drawing/2014/main" id="{4D9B4373-3E2B-48DF-9FF4-3AB673375FB1}"/>
              </a:ext>
            </a:extLst>
          </p:cNvPr>
          <p:cNvSpPr>
            <a:spLocks noGrp="1"/>
          </p:cNvSpPr>
          <p:nvPr>
            <p:ph idx="1"/>
          </p:nvPr>
        </p:nvSpPr>
        <p:spPr>
          <a:xfrm>
            <a:off x="457200" y="2468880"/>
            <a:ext cx="4352544" cy="964212"/>
          </a:xfrm>
        </p:spPr>
        <p:txBody>
          <a:bodyPr/>
          <a:lstStyle/>
          <a:p>
            <a:pPr marL="0" indent="0">
              <a:buNone/>
            </a:pPr>
            <a:r>
              <a:rPr lang="en-US" sz="1100" b="1" i="0" dirty="0">
                <a:solidFill>
                  <a:srgbClr val="313132"/>
                </a:solidFill>
                <a:effectLst/>
                <a:latin typeface="Palatino Linotype "/>
              </a:rPr>
              <a:t>Amedisys Inc (NAS: AMED)</a:t>
            </a:r>
            <a:r>
              <a:rPr lang="en-US" sz="1100" b="0" i="0" dirty="0">
                <a:solidFill>
                  <a:srgbClr val="313132"/>
                </a:solidFill>
                <a:effectLst/>
                <a:latin typeface="Palatino Linotype "/>
              </a:rPr>
              <a:t> is a healthcare services company in the United States. The company brings healthcare to the home through the provision of home healthcare services, hospice services, high acuity care segment, and personal care services. </a:t>
            </a:r>
            <a:endParaRPr lang="en-US" sz="800" i="1" dirty="0">
              <a:latin typeface="Palatino Linotype "/>
            </a:endParaRPr>
          </a:p>
        </p:txBody>
      </p:sp>
      <p:sp>
        <p:nvSpPr>
          <p:cNvPr id="12" name="TextBox 11">
            <a:extLst>
              <a:ext uri="{FF2B5EF4-FFF2-40B4-BE49-F238E27FC236}">
                <a16:creationId xmlns:a16="http://schemas.microsoft.com/office/drawing/2014/main" id="{1F992BC9-78C7-4F64-A4F2-76B122981752}"/>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21510" name="Picture 6" descr="Contessa Health – Amedisys Announces Agreement to Acquire Contessa Health,  Creating a Comprehensive Home Healthcare Delivery Platform">
            <a:extLst>
              <a:ext uri="{FF2B5EF4-FFF2-40B4-BE49-F238E27FC236}">
                <a16:creationId xmlns:a16="http://schemas.microsoft.com/office/drawing/2014/main" id="{482E7CF4-BB9B-4FDE-B01A-63065E8F77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86" y="775158"/>
            <a:ext cx="4809744" cy="185572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E27099F2-9590-1253-2778-813515FF1C76}"/>
              </a:ext>
            </a:extLst>
          </p:cNvPr>
          <p:cNvGraphicFramePr>
            <a:graphicFrameLocks noChangeAspect="1"/>
          </p:cNvGraphicFramePr>
          <p:nvPr>
            <p:extLst>
              <p:ext uri="{D42A27DB-BD31-4B8C-83A1-F6EECF244321}">
                <p14:modId xmlns:p14="http://schemas.microsoft.com/office/powerpoint/2010/main" val="1406382432"/>
              </p:ext>
            </p:extLst>
          </p:nvPr>
        </p:nvGraphicFramePr>
        <p:xfrm>
          <a:off x="604838" y="3738563"/>
          <a:ext cx="4121150" cy="2471737"/>
        </p:xfrm>
        <a:graphic>
          <a:graphicData uri="http://schemas.openxmlformats.org/presentationml/2006/ole">
            <mc:AlternateContent xmlns:mc="http://schemas.openxmlformats.org/markup-compatibility/2006">
              <mc:Choice xmlns:v="urn:schemas-microsoft-com:vml" Requires="v">
                <p:oleObj name="Worksheet" r:id="rId4" imgW="4572000" imgH="2743200" progId="Excel.Sheet.12">
                  <p:link updateAutomatic="1"/>
                </p:oleObj>
              </mc:Choice>
              <mc:Fallback>
                <p:oleObj name="Worksheet" r:id="rId4" imgW="4572000" imgH="2743200" progId="Excel.Sheet.12">
                  <p:link updateAutomatic="1"/>
                  <p:pic>
                    <p:nvPicPr>
                      <p:cNvPr id="5" name="Object 4">
                        <a:extLst>
                          <a:ext uri="{FF2B5EF4-FFF2-40B4-BE49-F238E27FC236}">
                            <a16:creationId xmlns:a16="http://schemas.microsoft.com/office/drawing/2014/main" id="{E27099F2-9590-1253-2778-813515FF1C76}"/>
                          </a:ext>
                        </a:extLst>
                      </p:cNvPr>
                      <p:cNvPicPr/>
                      <p:nvPr/>
                    </p:nvPicPr>
                    <p:blipFill>
                      <a:blip r:embed="rId5"/>
                      <a:stretch>
                        <a:fillRect/>
                      </a:stretch>
                    </p:blipFill>
                    <p:spPr>
                      <a:xfrm>
                        <a:off x="604838" y="3738563"/>
                        <a:ext cx="4121150" cy="2471737"/>
                      </a:xfrm>
                      <a:prstGeom prst="rect">
                        <a:avLst/>
                      </a:prstGeom>
                    </p:spPr>
                  </p:pic>
                </p:oleObj>
              </mc:Fallback>
            </mc:AlternateContent>
          </a:graphicData>
        </a:graphic>
      </p:graphicFrame>
      <p:graphicFrame>
        <p:nvGraphicFramePr>
          <p:cNvPr id="6" name="Object 5">
            <a:extLst>
              <a:ext uri="{FF2B5EF4-FFF2-40B4-BE49-F238E27FC236}">
                <a16:creationId xmlns:a16="http://schemas.microsoft.com/office/drawing/2014/main" id="{4C1919B5-722F-A535-3FD0-F1B2C90FB7F8}"/>
              </a:ext>
            </a:extLst>
          </p:cNvPr>
          <p:cNvGraphicFramePr>
            <a:graphicFrameLocks noChangeAspect="1"/>
          </p:cNvGraphicFramePr>
          <p:nvPr>
            <p:extLst>
              <p:ext uri="{D42A27DB-BD31-4B8C-83A1-F6EECF244321}">
                <p14:modId xmlns:p14="http://schemas.microsoft.com/office/powerpoint/2010/main" val="3942660976"/>
              </p:ext>
            </p:extLst>
          </p:nvPr>
        </p:nvGraphicFramePr>
        <p:xfrm>
          <a:off x="4876800" y="3738563"/>
          <a:ext cx="4276725" cy="2571750"/>
        </p:xfrm>
        <a:graphic>
          <a:graphicData uri="http://schemas.openxmlformats.org/presentationml/2006/ole">
            <mc:AlternateContent xmlns:mc="http://schemas.openxmlformats.org/markup-compatibility/2006">
              <mc:Choice xmlns:v="urn:schemas-microsoft-com:vml" Requires="v">
                <p:oleObj name="Worksheet" r:id="rId6" imgW="4562395" imgH="2743200" progId="Excel.Sheet.12">
                  <p:link updateAutomatic="1"/>
                </p:oleObj>
              </mc:Choice>
              <mc:Fallback>
                <p:oleObj name="Worksheet" r:id="rId6" imgW="4562395" imgH="2743200" progId="Excel.Sheet.12">
                  <p:link updateAutomatic="1"/>
                  <p:pic>
                    <p:nvPicPr>
                      <p:cNvPr id="6" name="Object 5">
                        <a:extLst>
                          <a:ext uri="{FF2B5EF4-FFF2-40B4-BE49-F238E27FC236}">
                            <a16:creationId xmlns:a16="http://schemas.microsoft.com/office/drawing/2014/main" id="{4C1919B5-722F-A535-3FD0-F1B2C90FB7F8}"/>
                          </a:ext>
                        </a:extLst>
                      </p:cNvPr>
                      <p:cNvPicPr/>
                      <p:nvPr/>
                    </p:nvPicPr>
                    <p:blipFill>
                      <a:blip r:embed="rId7"/>
                      <a:stretch>
                        <a:fillRect/>
                      </a:stretch>
                    </p:blipFill>
                    <p:spPr>
                      <a:xfrm>
                        <a:off x="4876800" y="3738563"/>
                        <a:ext cx="4276725" cy="25717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145E8E4F-D074-1D52-5764-D37395557FB7}"/>
              </a:ext>
            </a:extLst>
          </p:cNvPr>
          <p:cNvGraphicFramePr>
            <a:graphicFrameLocks noChangeAspect="1"/>
          </p:cNvGraphicFramePr>
          <p:nvPr>
            <p:extLst>
              <p:ext uri="{D42A27DB-BD31-4B8C-83A1-F6EECF244321}">
                <p14:modId xmlns:p14="http://schemas.microsoft.com/office/powerpoint/2010/main" val="3442641984"/>
              </p:ext>
            </p:extLst>
          </p:nvPr>
        </p:nvGraphicFramePr>
        <p:xfrm>
          <a:off x="4911725" y="1262063"/>
          <a:ext cx="4127500" cy="2476500"/>
        </p:xfrm>
        <a:graphic>
          <a:graphicData uri="http://schemas.openxmlformats.org/presentationml/2006/ole">
            <mc:AlternateContent xmlns:mc="http://schemas.openxmlformats.org/markup-compatibility/2006">
              <mc:Choice xmlns:v="urn:schemas-microsoft-com:vml" Requires="v">
                <p:oleObj name="Worksheet" r:id="rId8" imgW="4572000" imgH="2743200" progId="Excel.Sheet.12">
                  <p:link updateAutomatic="1"/>
                </p:oleObj>
              </mc:Choice>
              <mc:Fallback>
                <p:oleObj name="Worksheet" r:id="rId8" imgW="4572000" imgH="2743200" progId="Excel.Sheet.12">
                  <p:link updateAutomatic="1"/>
                  <p:pic>
                    <p:nvPicPr>
                      <p:cNvPr id="7" name="Object 6">
                        <a:extLst>
                          <a:ext uri="{FF2B5EF4-FFF2-40B4-BE49-F238E27FC236}">
                            <a16:creationId xmlns:a16="http://schemas.microsoft.com/office/drawing/2014/main" id="{145E8E4F-D074-1D52-5764-D37395557FB7}"/>
                          </a:ext>
                        </a:extLst>
                      </p:cNvPr>
                      <p:cNvPicPr/>
                      <p:nvPr/>
                    </p:nvPicPr>
                    <p:blipFill>
                      <a:blip r:embed="rId9"/>
                      <a:stretch>
                        <a:fillRect/>
                      </a:stretch>
                    </p:blipFill>
                    <p:spPr>
                      <a:xfrm>
                        <a:off x="4911725" y="1262063"/>
                        <a:ext cx="4127500" cy="2476500"/>
                      </a:xfrm>
                      <a:prstGeom prst="rect">
                        <a:avLst/>
                      </a:prstGeom>
                    </p:spPr>
                  </p:pic>
                </p:oleObj>
              </mc:Fallback>
            </mc:AlternateContent>
          </a:graphicData>
        </a:graphic>
      </p:graphicFrame>
    </p:spTree>
    <p:extLst>
      <p:ext uri="{BB962C8B-B14F-4D97-AF65-F5344CB8AC3E}">
        <p14:creationId xmlns:p14="http://schemas.microsoft.com/office/powerpoint/2010/main" val="6574358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A643107-1977-4D80-99D0-BDF68E20E3E4}"/>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56496"/>
            <a:ext cx="8728363" cy="445247"/>
          </a:xfrm>
        </p:spPr>
        <p:txBody>
          <a:bodyPr/>
          <a:lstStyle/>
          <a:p>
            <a:r>
              <a:rPr lang="en-US" dirty="0"/>
              <a:t>Public Comp</a:t>
            </a:r>
          </a:p>
        </p:txBody>
      </p:sp>
      <p:sp>
        <p:nvSpPr>
          <p:cNvPr id="9" name="Content Placeholder 1">
            <a:extLst>
              <a:ext uri="{FF2B5EF4-FFF2-40B4-BE49-F238E27FC236}">
                <a16:creationId xmlns:a16="http://schemas.microsoft.com/office/drawing/2014/main" id="{F0734B3D-106C-4CF4-B433-672335273BCC}"/>
              </a:ext>
            </a:extLst>
          </p:cNvPr>
          <p:cNvSpPr>
            <a:spLocks noGrp="1"/>
          </p:cNvSpPr>
          <p:nvPr>
            <p:ph idx="1"/>
          </p:nvPr>
        </p:nvSpPr>
        <p:spPr>
          <a:xfrm>
            <a:off x="457199" y="2508444"/>
            <a:ext cx="4297680" cy="1128265"/>
          </a:xfrm>
        </p:spPr>
        <p:txBody>
          <a:bodyPr/>
          <a:lstStyle/>
          <a:p>
            <a:pPr marL="0" indent="0">
              <a:buNone/>
            </a:pPr>
            <a:r>
              <a:rPr lang="en-US" sz="1100" b="1" kern="1200" dirty="0" err="1">
                <a:solidFill>
                  <a:srgbClr val="000000"/>
                </a:solidFill>
                <a:latin typeface="Palatino Linotype "/>
                <a:cs typeface="Times New Roman" pitchFamily="18" charset="0"/>
              </a:rPr>
              <a:t>Addus</a:t>
            </a:r>
            <a:r>
              <a:rPr lang="en-US" sz="1100" b="1" kern="1200" dirty="0">
                <a:solidFill>
                  <a:srgbClr val="000000"/>
                </a:solidFill>
                <a:latin typeface="Palatino Linotype "/>
                <a:cs typeface="Times New Roman" pitchFamily="18" charset="0"/>
              </a:rPr>
              <a:t> </a:t>
            </a:r>
            <a:r>
              <a:rPr lang="en-US" sz="1100" b="1" kern="1200" dirty="0" err="1">
                <a:solidFill>
                  <a:srgbClr val="000000"/>
                </a:solidFill>
                <a:latin typeface="Palatino Linotype "/>
                <a:cs typeface="Times New Roman" pitchFamily="18" charset="0"/>
              </a:rPr>
              <a:t>HomeCare</a:t>
            </a:r>
            <a:r>
              <a:rPr lang="en-US" sz="1100" b="1" kern="1200" dirty="0">
                <a:solidFill>
                  <a:srgbClr val="000000"/>
                </a:solidFill>
                <a:latin typeface="Palatino Linotype "/>
                <a:cs typeface="Times New Roman" pitchFamily="18" charset="0"/>
              </a:rPr>
              <a:t> Corporation (NAS: ADUS)</a:t>
            </a:r>
            <a:r>
              <a:rPr lang="en-US" sz="1100" kern="1200" dirty="0">
                <a:solidFill>
                  <a:srgbClr val="000000"/>
                </a:solidFill>
                <a:latin typeface="Palatino Linotype "/>
                <a:cs typeface="Times New Roman" pitchFamily="18" charset="0"/>
              </a:rPr>
              <a:t> provides home care services to people that are at risk of hospitalization or institutionalization, such as elderly, the chronically ill, and the disabled. It operates through the following segments: personal care, hospice, and home health.</a:t>
            </a:r>
          </a:p>
        </p:txBody>
      </p:sp>
      <p:sp>
        <p:nvSpPr>
          <p:cNvPr id="11" name="TextBox 10">
            <a:extLst>
              <a:ext uri="{FF2B5EF4-FFF2-40B4-BE49-F238E27FC236}">
                <a16:creationId xmlns:a16="http://schemas.microsoft.com/office/drawing/2014/main" id="{13A88E57-BFB7-42B2-B370-62924D0CC97F}"/>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24582" name="Picture 6" descr="Addus HomeCare (ADUS) - Market capitalization">
            <a:extLst>
              <a:ext uri="{FF2B5EF4-FFF2-40B4-BE49-F238E27FC236}">
                <a16:creationId xmlns:a16="http://schemas.microsoft.com/office/drawing/2014/main" id="{0402FC2C-63C8-4998-BCAD-7D9B684EE2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043" y="-118795"/>
            <a:ext cx="3675060" cy="367506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a:extLst>
              <a:ext uri="{FF2B5EF4-FFF2-40B4-BE49-F238E27FC236}">
                <a16:creationId xmlns:a16="http://schemas.microsoft.com/office/drawing/2014/main" id="{1A7C1261-72F8-7654-7579-5CEB800F46AE}"/>
              </a:ext>
            </a:extLst>
          </p:cNvPr>
          <p:cNvGraphicFramePr>
            <a:graphicFrameLocks noChangeAspect="1"/>
          </p:cNvGraphicFramePr>
          <p:nvPr>
            <p:extLst>
              <p:ext uri="{D42A27DB-BD31-4B8C-83A1-F6EECF244321}">
                <p14:modId xmlns:p14="http://schemas.microsoft.com/office/powerpoint/2010/main" val="2440146922"/>
              </p:ext>
            </p:extLst>
          </p:nvPr>
        </p:nvGraphicFramePr>
        <p:xfrm>
          <a:off x="4886325" y="1236663"/>
          <a:ext cx="4222750" cy="2543175"/>
        </p:xfrm>
        <a:graphic>
          <a:graphicData uri="http://schemas.openxmlformats.org/presentationml/2006/ole">
            <mc:AlternateContent xmlns:mc="http://schemas.openxmlformats.org/markup-compatibility/2006">
              <mc:Choice xmlns:v="urn:schemas-microsoft-com:vml" Requires="v">
                <p:oleObj name="Worksheet" r:id="rId4" imgW="4553174" imgH="2743200" progId="Excel.Sheet.12">
                  <p:link updateAutomatic="1"/>
                </p:oleObj>
              </mc:Choice>
              <mc:Fallback>
                <p:oleObj name="Worksheet" r:id="rId4" imgW="4553174" imgH="2743200" progId="Excel.Sheet.12">
                  <p:link updateAutomatic="1"/>
                  <p:pic>
                    <p:nvPicPr>
                      <p:cNvPr id="7" name="Object 6">
                        <a:extLst>
                          <a:ext uri="{FF2B5EF4-FFF2-40B4-BE49-F238E27FC236}">
                            <a16:creationId xmlns:a16="http://schemas.microsoft.com/office/drawing/2014/main" id="{1A7C1261-72F8-7654-7579-5CEB800F46AE}"/>
                          </a:ext>
                        </a:extLst>
                      </p:cNvPr>
                      <p:cNvPicPr/>
                      <p:nvPr/>
                    </p:nvPicPr>
                    <p:blipFill>
                      <a:blip r:embed="rId5"/>
                      <a:stretch>
                        <a:fillRect/>
                      </a:stretch>
                    </p:blipFill>
                    <p:spPr>
                      <a:xfrm>
                        <a:off x="4886325" y="1236663"/>
                        <a:ext cx="4222750" cy="2543175"/>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E79984AA-03D0-9A64-26E8-8F9EA045FBD9}"/>
              </a:ext>
            </a:extLst>
          </p:cNvPr>
          <p:cNvGraphicFramePr>
            <a:graphicFrameLocks noChangeAspect="1"/>
          </p:cNvGraphicFramePr>
          <p:nvPr>
            <p:extLst>
              <p:ext uri="{D42A27DB-BD31-4B8C-83A1-F6EECF244321}">
                <p14:modId xmlns:p14="http://schemas.microsoft.com/office/powerpoint/2010/main" val="3478980103"/>
              </p:ext>
            </p:extLst>
          </p:nvPr>
        </p:nvGraphicFramePr>
        <p:xfrm>
          <a:off x="4949825" y="3910013"/>
          <a:ext cx="4148138" cy="2498725"/>
        </p:xfrm>
        <a:graphic>
          <a:graphicData uri="http://schemas.openxmlformats.org/presentationml/2006/ole">
            <mc:AlternateContent xmlns:mc="http://schemas.openxmlformats.org/markup-compatibility/2006">
              <mc:Choice xmlns:v="urn:schemas-microsoft-com:vml" Requires="v">
                <p:oleObj name="Worksheet" r:id="rId6" imgW="4553174" imgH="2743200" progId="Excel.Sheet.12">
                  <p:link updateAutomatic="1"/>
                </p:oleObj>
              </mc:Choice>
              <mc:Fallback>
                <p:oleObj name="Worksheet" r:id="rId6" imgW="4553174" imgH="2743200" progId="Excel.Sheet.12">
                  <p:link updateAutomatic="1"/>
                  <p:pic>
                    <p:nvPicPr>
                      <p:cNvPr id="8" name="Object 7">
                        <a:extLst>
                          <a:ext uri="{FF2B5EF4-FFF2-40B4-BE49-F238E27FC236}">
                            <a16:creationId xmlns:a16="http://schemas.microsoft.com/office/drawing/2014/main" id="{E79984AA-03D0-9A64-26E8-8F9EA045FBD9}"/>
                          </a:ext>
                        </a:extLst>
                      </p:cNvPr>
                      <p:cNvPicPr/>
                      <p:nvPr/>
                    </p:nvPicPr>
                    <p:blipFill>
                      <a:blip r:embed="rId7"/>
                      <a:stretch>
                        <a:fillRect/>
                      </a:stretch>
                    </p:blipFill>
                    <p:spPr>
                      <a:xfrm>
                        <a:off x="4949825" y="3910013"/>
                        <a:ext cx="4148138" cy="249872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36C1C494-CA69-020B-F3E6-35EA062B132F}"/>
              </a:ext>
            </a:extLst>
          </p:cNvPr>
          <p:cNvGraphicFramePr>
            <a:graphicFrameLocks noChangeAspect="1"/>
          </p:cNvGraphicFramePr>
          <p:nvPr>
            <p:extLst>
              <p:ext uri="{D42A27DB-BD31-4B8C-83A1-F6EECF244321}">
                <p14:modId xmlns:p14="http://schemas.microsoft.com/office/powerpoint/2010/main" val="1987360128"/>
              </p:ext>
            </p:extLst>
          </p:nvPr>
        </p:nvGraphicFramePr>
        <p:xfrm>
          <a:off x="361950" y="3910013"/>
          <a:ext cx="4279900" cy="2578100"/>
        </p:xfrm>
        <a:graphic>
          <a:graphicData uri="http://schemas.openxmlformats.org/presentationml/2006/ole">
            <mc:AlternateContent xmlns:mc="http://schemas.openxmlformats.org/markup-compatibility/2006">
              <mc:Choice xmlns:v="urn:schemas-microsoft-com:vml" Requires="v">
                <p:oleObj name="Worksheet" r:id="rId8" imgW="4553174" imgH="2743200" progId="Excel.Sheet.12">
                  <p:link updateAutomatic="1"/>
                </p:oleObj>
              </mc:Choice>
              <mc:Fallback>
                <p:oleObj name="Worksheet" r:id="rId8" imgW="4553174" imgH="2743200" progId="Excel.Sheet.12">
                  <p:link updateAutomatic="1"/>
                  <p:pic>
                    <p:nvPicPr>
                      <p:cNvPr id="10" name="Object 9">
                        <a:extLst>
                          <a:ext uri="{FF2B5EF4-FFF2-40B4-BE49-F238E27FC236}">
                            <a16:creationId xmlns:a16="http://schemas.microsoft.com/office/drawing/2014/main" id="{36C1C494-CA69-020B-F3E6-35EA062B132F}"/>
                          </a:ext>
                        </a:extLst>
                      </p:cNvPr>
                      <p:cNvPicPr/>
                      <p:nvPr/>
                    </p:nvPicPr>
                    <p:blipFill>
                      <a:blip r:embed="rId9"/>
                      <a:stretch>
                        <a:fillRect/>
                      </a:stretch>
                    </p:blipFill>
                    <p:spPr>
                      <a:xfrm>
                        <a:off x="361950" y="3910013"/>
                        <a:ext cx="4279900" cy="2578100"/>
                      </a:xfrm>
                      <a:prstGeom prst="rect">
                        <a:avLst/>
                      </a:prstGeom>
                    </p:spPr>
                  </p:pic>
                </p:oleObj>
              </mc:Fallback>
            </mc:AlternateContent>
          </a:graphicData>
        </a:graphic>
      </p:graphicFrame>
    </p:spTree>
    <p:extLst>
      <p:ext uri="{BB962C8B-B14F-4D97-AF65-F5344CB8AC3E}">
        <p14:creationId xmlns:p14="http://schemas.microsoft.com/office/powerpoint/2010/main" val="2750251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CFDF21C5-3BBF-4006-9587-75B28F61F2FB}"/>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7" y="345723"/>
            <a:ext cx="8728363" cy="445247"/>
          </a:xfrm>
        </p:spPr>
        <p:txBody>
          <a:bodyPr/>
          <a:lstStyle/>
          <a:p>
            <a:r>
              <a:rPr lang="en-US" dirty="0"/>
              <a:t>Public Comp</a:t>
            </a:r>
          </a:p>
        </p:txBody>
      </p:sp>
      <p:sp>
        <p:nvSpPr>
          <p:cNvPr id="9" name="Content Placeholder 1">
            <a:extLst>
              <a:ext uri="{FF2B5EF4-FFF2-40B4-BE49-F238E27FC236}">
                <a16:creationId xmlns:a16="http://schemas.microsoft.com/office/drawing/2014/main" id="{3BD59BC0-AC45-4265-A59A-019AC1528417}"/>
              </a:ext>
            </a:extLst>
          </p:cNvPr>
          <p:cNvSpPr>
            <a:spLocks noGrp="1"/>
          </p:cNvSpPr>
          <p:nvPr>
            <p:ph idx="1"/>
          </p:nvPr>
        </p:nvSpPr>
        <p:spPr>
          <a:xfrm>
            <a:off x="457200" y="2468880"/>
            <a:ext cx="4343400" cy="1615859"/>
          </a:xfrm>
        </p:spPr>
        <p:txBody>
          <a:bodyPr/>
          <a:lstStyle/>
          <a:p>
            <a:pPr marL="0" indent="0">
              <a:buNone/>
            </a:pPr>
            <a:r>
              <a:rPr lang="en-US" sz="1100" b="1" dirty="0">
                <a:effectLst/>
                <a:latin typeface="Palatino Linotype "/>
              </a:rPr>
              <a:t>LHC Group Inc (NAS: LHCG)</a:t>
            </a:r>
            <a:r>
              <a:rPr lang="en-US" sz="1100" b="0" dirty="0">
                <a:effectLst/>
                <a:latin typeface="Palatino Linotype "/>
              </a:rPr>
              <a:t> provides post-acute health care services to patients through its home nursing agencies, community-based services agencies, hospice agencies, and long-term acute care hospitals. The company's home health service locations offer a wide range of services, including skilled nursing, medically-oriented social services and physical, occupational, and speech therapy. </a:t>
            </a:r>
            <a:endParaRPr lang="en-US" dirty="0">
              <a:latin typeface="Palatino Linotype "/>
            </a:endParaRPr>
          </a:p>
        </p:txBody>
      </p:sp>
      <p:sp>
        <p:nvSpPr>
          <p:cNvPr id="11" name="TextBox 10">
            <a:extLst>
              <a:ext uri="{FF2B5EF4-FFF2-40B4-BE49-F238E27FC236}">
                <a16:creationId xmlns:a16="http://schemas.microsoft.com/office/drawing/2014/main" id="{056278F3-8FF1-42DA-A553-9469A5D16F0D}"/>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22534" name="Picture 6" descr="LHC Group finalizes purchase of Heart of Hospice, with locations in five  states :: LHC Group, Inc. (LHCG)">
            <a:extLst>
              <a:ext uri="{FF2B5EF4-FFF2-40B4-BE49-F238E27FC236}">
                <a16:creationId xmlns:a16="http://schemas.microsoft.com/office/drawing/2014/main" id="{1AD0B3E7-82B5-40BE-8417-BFF219EB900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5107" y="997013"/>
            <a:ext cx="1892595" cy="127119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EF823D5A-3D52-C3E6-8088-5AFDC2E9C9BE}"/>
              </a:ext>
            </a:extLst>
          </p:cNvPr>
          <p:cNvGraphicFramePr>
            <a:graphicFrameLocks noChangeAspect="1"/>
          </p:cNvGraphicFramePr>
          <p:nvPr>
            <p:extLst>
              <p:ext uri="{D42A27DB-BD31-4B8C-83A1-F6EECF244321}">
                <p14:modId xmlns:p14="http://schemas.microsoft.com/office/powerpoint/2010/main" val="918651364"/>
              </p:ext>
            </p:extLst>
          </p:nvPr>
        </p:nvGraphicFramePr>
        <p:xfrm>
          <a:off x="247648" y="4058022"/>
          <a:ext cx="4552950" cy="2743200"/>
        </p:xfrm>
        <a:graphic>
          <a:graphicData uri="http://schemas.openxmlformats.org/presentationml/2006/ole">
            <mc:AlternateContent xmlns:mc="http://schemas.openxmlformats.org/markup-compatibility/2006">
              <mc:Choice xmlns:v="urn:schemas-microsoft-com:vml" Requires="v">
                <p:oleObj name="Worksheet" r:id="rId4" imgW="4553174" imgH="2743200" progId="Excel.Sheet.12">
                  <p:link updateAutomatic="1"/>
                </p:oleObj>
              </mc:Choice>
              <mc:Fallback>
                <p:oleObj name="Worksheet" r:id="rId4" imgW="4553174" imgH="2743200" progId="Excel.Sheet.12">
                  <p:link updateAutomatic="1"/>
                  <p:pic>
                    <p:nvPicPr>
                      <p:cNvPr id="5" name="Object 4">
                        <a:extLst>
                          <a:ext uri="{FF2B5EF4-FFF2-40B4-BE49-F238E27FC236}">
                            <a16:creationId xmlns:a16="http://schemas.microsoft.com/office/drawing/2014/main" id="{EF823D5A-3D52-C3E6-8088-5AFDC2E9C9BE}"/>
                          </a:ext>
                        </a:extLst>
                      </p:cNvPr>
                      <p:cNvPicPr/>
                      <p:nvPr/>
                    </p:nvPicPr>
                    <p:blipFill>
                      <a:blip r:embed="rId5"/>
                      <a:stretch>
                        <a:fillRect/>
                      </a:stretch>
                    </p:blipFill>
                    <p:spPr>
                      <a:xfrm>
                        <a:off x="247648" y="4058022"/>
                        <a:ext cx="4552950" cy="27432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3CBE2D0A-36E8-251D-0423-F51B39ED0C3F}"/>
              </a:ext>
            </a:extLst>
          </p:cNvPr>
          <p:cNvGraphicFramePr>
            <a:graphicFrameLocks noChangeAspect="1"/>
          </p:cNvGraphicFramePr>
          <p:nvPr>
            <p:extLst>
              <p:ext uri="{D42A27DB-BD31-4B8C-83A1-F6EECF244321}">
                <p14:modId xmlns:p14="http://schemas.microsoft.com/office/powerpoint/2010/main" val="579618698"/>
              </p:ext>
            </p:extLst>
          </p:nvPr>
        </p:nvGraphicFramePr>
        <p:xfrm>
          <a:off x="4754563" y="4057650"/>
          <a:ext cx="4552950" cy="2743200"/>
        </p:xfrm>
        <a:graphic>
          <a:graphicData uri="http://schemas.openxmlformats.org/presentationml/2006/ole">
            <mc:AlternateContent xmlns:mc="http://schemas.openxmlformats.org/markup-compatibility/2006">
              <mc:Choice xmlns:v="urn:schemas-microsoft-com:vml" Requires="v">
                <p:oleObj name="Worksheet" r:id="rId6" imgW="4553174" imgH="2743200" progId="Excel.Sheet.12">
                  <p:link updateAutomatic="1"/>
                </p:oleObj>
              </mc:Choice>
              <mc:Fallback>
                <p:oleObj name="Worksheet" r:id="rId6" imgW="4553174" imgH="2743200" progId="Excel.Sheet.12">
                  <p:link updateAutomatic="1"/>
                  <p:pic>
                    <p:nvPicPr>
                      <p:cNvPr id="12" name="Object 11">
                        <a:extLst>
                          <a:ext uri="{FF2B5EF4-FFF2-40B4-BE49-F238E27FC236}">
                            <a16:creationId xmlns:a16="http://schemas.microsoft.com/office/drawing/2014/main" id="{3CBE2D0A-36E8-251D-0423-F51B39ED0C3F}"/>
                          </a:ext>
                        </a:extLst>
                      </p:cNvPr>
                      <p:cNvPicPr/>
                      <p:nvPr/>
                    </p:nvPicPr>
                    <p:blipFill>
                      <a:blip r:embed="rId7"/>
                      <a:stretch>
                        <a:fillRect/>
                      </a:stretch>
                    </p:blipFill>
                    <p:spPr>
                      <a:xfrm>
                        <a:off x="4754563" y="4057650"/>
                        <a:ext cx="4552950" cy="27432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0CC285E-6C2F-5DFC-E0C0-E75FA861DEA8}"/>
              </a:ext>
            </a:extLst>
          </p:cNvPr>
          <p:cNvGraphicFramePr>
            <a:graphicFrameLocks noChangeAspect="1"/>
          </p:cNvGraphicFramePr>
          <p:nvPr>
            <p:extLst>
              <p:ext uri="{D42A27DB-BD31-4B8C-83A1-F6EECF244321}">
                <p14:modId xmlns:p14="http://schemas.microsoft.com/office/powerpoint/2010/main" val="211564765"/>
              </p:ext>
            </p:extLst>
          </p:nvPr>
        </p:nvGraphicFramePr>
        <p:xfrm>
          <a:off x="4810125" y="1341438"/>
          <a:ext cx="4552950" cy="2743200"/>
        </p:xfrm>
        <a:graphic>
          <a:graphicData uri="http://schemas.openxmlformats.org/presentationml/2006/ole">
            <mc:AlternateContent xmlns:mc="http://schemas.openxmlformats.org/markup-compatibility/2006">
              <mc:Choice xmlns:v="urn:schemas-microsoft-com:vml" Requires="v">
                <p:oleObj name="Worksheet" r:id="rId8" imgW="4553174" imgH="2743200" progId="Excel.Sheet.12">
                  <p:link updateAutomatic="1"/>
                </p:oleObj>
              </mc:Choice>
              <mc:Fallback>
                <p:oleObj name="Worksheet" r:id="rId8" imgW="4553174" imgH="2743200" progId="Excel.Sheet.12">
                  <p:link updateAutomatic="1"/>
                  <p:pic>
                    <p:nvPicPr>
                      <p:cNvPr id="13" name="Object 12">
                        <a:extLst>
                          <a:ext uri="{FF2B5EF4-FFF2-40B4-BE49-F238E27FC236}">
                            <a16:creationId xmlns:a16="http://schemas.microsoft.com/office/drawing/2014/main" id="{F0CC285E-6C2F-5DFC-E0C0-E75FA861DEA8}"/>
                          </a:ext>
                        </a:extLst>
                      </p:cNvPr>
                      <p:cNvPicPr/>
                      <p:nvPr/>
                    </p:nvPicPr>
                    <p:blipFill>
                      <a:blip r:embed="rId9"/>
                      <a:stretch>
                        <a:fillRect/>
                      </a:stretch>
                    </p:blipFill>
                    <p:spPr>
                      <a:xfrm>
                        <a:off x="4810125" y="1341438"/>
                        <a:ext cx="4552950" cy="2743200"/>
                      </a:xfrm>
                      <a:prstGeom prst="rect">
                        <a:avLst/>
                      </a:prstGeom>
                    </p:spPr>
                  </p:pic>
                </p:oleObj>
              </mc:Fallback>
            </mc:AlternateContent>
          </a:graphicData>
        </a:graphic>
      </p:graphicFrame>
    </p:spTree>
    <p:extLst>
      <p:ext uri="{BB962C8B-B14F-4D97-AF65-F5344CB8AC3E}">
        <p14:creationId xmlns:p14="http://schemas.microsoft.com/office/powerpoint/2010/main" val="1239342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Telehealth Services In Kansas City | The University of Kansas Health System">
            <a:extLst>
              <a:ext uri="{FF2B5EF4-FFF2-40B4-BE49-F238E27FC236}">
                <a16:creationId xmlns:a16="http://schemas.microsoft.com/office/drawing/2014/main" id="{0843C70A-04DA-48EC-BAB9-AF81909444F9}"/>
              </a:ext>
            </a:extLst>
          </p:cNvPr>
          <p:cNvPicPr>
            <a:picLocks noChangeAspect="1" noChangeArrowheads="1"/>
          </p:cNvPicPr>
          <p:nvPr/>
        </p:nvPicPr>
        <p:blipFill rotWithShape="1">
          <a:blip r:embed="rId3">
            <a:duotone>
              <a:prstClr val="black"/>
              <a:srgbClr val="407EC9">
                <a:tint val="45000"/>
                <a:satMod val="400000"/>
              </a:srgbClr>
            </a:duotone>
            <a:extLst>
              <a:ext uri="{28A0092B-C50C-407E-A947-70E740481C1C}">
                <a14:useLocalDpi xmlns:a14="http://schemas.microsoft.com/office/drawing/2010/main" val="0"/>
              </a:ext>
            </a:extLst>
          </a:blip>
          <a:srcRect l="44272" r="2322"/>
          <a:stretch/>
        </p:blipFill>
        <p:spPr bwMode="auto">
          <a:xfrm>
            <a:off x="0" y="0"/>
            <a:ext cx="9601200" cy="7315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E290A36-A257-4858-A555-21EA5214F44F}"/>
              </a:ext>
            </a:extLst>
          </p:cNvPr>
          <p:cNvSpPr txBox="1"/>
          <p:nvPr/>
        </p:nvSpPr>
        <p:spPr>
          <a:xfrm>
            <a:off x="555581" y="547507"/>
            <a:ext cx="8386400" cy="4801314"/>
          </a:xfrm>
          <a:prstGeom prst="rect">
            <a:avLst/>
          </a:prstGeom>
          <a:noFill/>
        </p:spPr>
        <p:txBody>
          <a:bodyPr wrap="square" rtlCol="0">
            <a:spAutoFit/>
          </a:bodyPr>
          <a:lstStyle/>
          <a:p>
            <a:pPr defTabSz="720090" fontAlgn="auto">
              <a:spcBef>
                <a:spcPts val="0"/>
              </a:spcBef>
              <a:spcAft>
                <a:spcPts val="0"/>
              </a:spcAft>
              <a:buClrTx/>
            </a:pPr>
            <a:r>
              <a:rPr lang="en-US" sz="5400" i="0" dirty="0">
                <a:solidFill>
                  <a:prstClr val="white"/>
                </a:solidFill>
                <a:latin typeface="Palatino Linotype" panose="02040502050505030304" pitchFamily="18" charset="0"/>
                <a:cs typeface="+mn-cs"/>
              </a:rPr>
              <a:t>Healthcare Services</a:t>
            </a:r>
          </a:p>
          <a:p>
            <a:pPr defTabSz="720090" fontAlgn="auto">
              <a:spcBef>
                <a:spcPts val="0"/>
              </a:spcBef>
              <a:spcAft>
                <a:spcPts val="0"/>
              </a:spcAft>
              <a:buClrTx/>
            </a:pPr>
            <a:r>
              <a:rPr lang="en-US" sz="5400" i="0" dirty="0">
                <a:solidFill>
                  <a:prstClr val="white"/>
                </a:solidFill>
                <a:latin typeface="Palatino Linotype" panose="02040502050505030304" pitchFamily="18" charset="0"/>
                <a:cs typeface="+mn-cs"/>
              </a:rPr>
              <a:t>Industry Report</a:t>
            </a:r>
          </a:p>
          <a:p>
            <a:pPr defTabSz="720090" fontAlgn="auto">
              <a:spcBef>
                <a:spcPts val="0"/>
              </a:spcBef>
              <a:spcAft>
                <a:spcPts val="0"/>
              </a:spcAft>
              <a:buClrTx/>
            </a:pPr>
            <a:endParaRPr lang="en-US" sz="5400" i="0" dirty="0">
              <a:solidFill>
                <a:prstClr val="white"/>
              </a:solidFill>
              <a:latin typeface="Palatino Linotype" panose="02040502050505030304" pitchFamily="18" charset="0"/>
              <a:cs typeface="+mn-cs"/>
            </a:endParaRPr>
          </a:p>
          <a:p>
            <a:pPr defTabSz="720090" fontAlgn="auto">
              <a:spcBef>
                <a:spcPts val="0"/>
              </a:spcBef>
              <a:spcAft>
                <a:spcPts val="0"/>
              </a:spcAft>
              <a:buClrTx/>
            </a:pPr>
            <a:r>
              <a:rPr lang="en-US" sz="3600" dirty="0">
                <a:solidFill>
                  <a:prstClr val="white"/>
                </a:solidFill>
                <a:latin typeface="Palatino Linotype" panose="02040502050505030304" pitchFamily="18" charset="0"/>
                <a:cs typeface="+mn-cs"/>
              </a:rPr>
              <a:t>III.		Telehealth</a:t>
            </a:r>
          </a:p>
          <a:p>
            <a:pPr defTabSz="720090" fontAlgn="auto">
              <a:spcBef>
                <a:spcPts val="0"/>
              </a:spcBef>
              <a:spcAft>
                <a:spcPts val="0"/>
              </a:spcAft>
              <a:buClrTx/>
            </a:pPr>
            <a:endParaRPr lang="en-US" sz="5400" i="0" dirty="0">
              <a:solidFill>
                <a:prstClr val="white"/>
              </a:solidFill>
              <a:latin typeface="Palatino Linotype" panose="02040502050505030304" pitchFamily="18" charset="0"/>
              <a:cs typeface="+mn-cs"/>
            </a:endParaRPr>
          </a:p>
          <a:p>
            <a:pPr defTabSz="720090" fontAlgn="auto">
              <a:spcBef>
                <a:spcPts val="0"/>
              </a:spcBef>
              <a:spcAft>
                <a:spcPts val="0"/>
              </a:spcAft>
              <a:buClrTx/>
            </a:pPr>
            <a:endParaRPr lang="en-US" sz="5400" i="0" dirty="0">
              <a:solidFill>
                <a:prstClr val="white"/>
              </a:solidFill>
              <a:latin typeface="Palatino Linotype" panose="02040502050505030304" pitchFamily="18" charset="0"/>
              <a:cs typeface="+mn-cs"/>
            </a:endParaRPr>
          </a:p>
        </p:txBody>
      </p:sp>
      <p:cxnSp>
        <p:nvCxnSpPr>
          <p:cNvPr id="8" name="Straight Connector 7">
            <a:extLst>
              <a:ext uri="{FF2B5EF4-FFF2-40B4-BE49-F238E27FC236}">
                <a16:creationId xmlns:a16="http://schemas.microsoft.com/office/drawing/2014/main" id="{087BB567-8762-4E86-BD4C-B81A5EA82BA6}"/>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A9AACA2-0E96-461B-A13F-8750EC4049E7}"/>
              </a:ext>
            </a:extLst>
          </p:cNvPr>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4261F1F-5739-44C8-9BEE-4829231E8123}"/>
              </a:ext>
            </a:extLst>
          </p:cNvPr>
          <p:cNvPicPr>
            <a:picLocks noChangeAspect="1"/>
          </p:cNvPicPr>
          <p:nvPr/>
        </p:nvPicPr>
        <p:blipFill>
          <a:blip r:embed="rId4"/>
          <a:stretch>
            <a:fillRect/>
          </a:stretch>
        </p:blipFill>
        <p:spPr>
          <a:xfrm>
            <a:off x="403181" y="6290733"/>
            <a:ext cx="2126659" cy="627749"/>
          </a:xfrm>
          <a:prstGeom prst="rect">
            <a:avLst/>
          </a:prstGeom>
        </p:spPr>
      </p:pic>
    </p:spTree>
    <p:extLst>
      <p:ext uri="{BB962C8B-B14F-4D97-AF65-F5344CB8AC3E}">
        <p14:creationId xmlns:p14="http://schemas.microsoft.com/office/powerpoint/2010/main" val="35251597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9E15478-E81E-4837-98CA-DB4A1779B1FF}"/>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5" name="Straight Connector 4">
            <a:extLst>
              <a:ext uri="{FF2B5EF4-FFF2-40B4-BE49-F238E27FC236}">
                <a16:creationId xmlns:a16="http://schemas.microsoft.com/office/drawing/2014/main" id="{569616CB-8E3C-4921-8AA2-7E3F2B017862}"/>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2" name="Content Placeholder 1">
            <a:extLst>
              <a:ext uri="{FF2B5EF4-FFF2-40B4-BE49-F238E27FC236}">
                <a16:creationId xmlns:a16="http://schemas.microsoft.com/office/drawing/2014/main" id="{61E1FA09-1D33-4BB0-9332-16208CE603CB}"/>
              </a:ext>
            </a:extLst>
          </p:cNvPr>
          <p:cNvSpPr>
            <a:spLocks noGrp="1"/>
          </p:cNvSpPr>
          <p:nvPr>
            <p:ph idx="1"/>
          </p:nvPr>
        </p:nvSpPr>
        <p:spPr>
          <a:xfrm>
            <a:off x="436419" y="1046481"/>
            <a:ext cx="8728363" cy="4827494"/>
          </a:xfrm>
        </p:spPr>
        <p:txBody>
          <a:bodyPr/>
          <a:lstStyle/>
          <a:p>
            <a:r>
              <a:rPr lang="en-US" sz="1050" b="1" dirty="0">
                <a:solidFill>
                  <a:srgbClr val="333333"/>
                </a:solidFill>
                <a:latin typeface="Palatino Linotype (Body)"/>
              </a:rPr>
              <a:t>The Telehealth Services Industry </a:t>
            </a:r>
            <a:r>
              <a:rPr lang="en-US" sz="1050" dirty="0">
                <a:solidFill>
                  <a:srgbClr val="333333"/>
                </a:solidFill>
                <a:latin typeface="Palatino Linotype (Body)"/>
              </a:rPr>
              <a:t>has experienced a period of rapid expansion. This has been fueled by a surge in technological advances in the field of communications and a torrent of new wireless self-monitoring healthcare devices. As a result, industry revenue has risen at an impressive annualized rate of 20.9% to $16.6 bn over the five years to 2022, including an increase of 6.7% in 2022 alone.</a:t>
            </a:r>
          </a:p>
          <a:p>
            <a:r>
              <a:rPr lang="en-US" sz="1050" b="1" dirty="0">
                <a:solidFill>
                  <a:srgbClr val="333333"/>
                </a:solidFill>
                <a:latin typeface="Palatino Linotype (Body)"/>
              </a:rPr>
              <a:t>External Drivers</a:t>
            </a:r>
          </a:p>
          <a:p>
            <a:pPr lvl="1"/>
            <a:r>
              <a:rPr lang="en-US" sz="1050" b="1" dirty="0">
                <a:solidFill>
                  <a:srgbClr val="333333"/>
                </a:solidFill>
                <a:latin typeface="Palatino Linotype (Body)"/>
              </a:rPr>
              <a:t>Federal funding for Medicare and Medicaid: </a:t>
            </a:r>
            <a:r>
              <a:rPr lang="en-US" sz="1050" dirty="0">
                <a:solidFill>
                  <a:srgbClr val="333333"/>
                </a:solidFill>
                <a:latin typeface="Palatino Linotype (Body)"/>
              </a:rPr>
              <a:t>An aging population will likely lead to an increase in the number of individuals with chronic diseases. As federal funding for Medicare and Medicaid increases and doctors increasingly use telehealth services for patients, industry revenue and profitability will likely rise. Federal funding for Medicare and Medicaid is expected to increase in 2022, representing a potential opportunity for the industry. </a:t>
            </a:r>
            <a:endParaRPr lang="en-US" sz="1050" b="1" dirty="0">
              <a:solidFill>
                <a:srgbClr val="333333"/>
              </a:solidFill>
              <a:latin typeface="Palatino Linotype (Body)"/>
            </a:endParaRPr>
          </a:p>
          <a:p>
            <a:pPr lvl="1"/>
            <a:r>
              <a:rPr lang="en-US" sz="1050" b="1" dirty="0">
                <a:solidFill>
                  <a:srgbClr val="333333"/>
                </a:solidFill>
                <a:latin typeface="Palatino Linotype (Body)"/>
                <a:ea typeface="+mn-ea"/>
                <a:cs typeface="+mn-cs"/>
              </a:rPr>
              <a:t>Private Investment in computers and software: </a:t>
            </a:r>
            <a:r>
              <a:rPr lang="en-US" sz="1050" dirty="0">
                <a:solidFill>
                  <a:srgbClr val="333333"/>
                </a:solidFill>
                <a:latin typeface="Palatino Linotype (Body)"/>
                <a:ea typeface="+mn-ea"/>
                <a:cs typeface="+mn-cs"/>
              </a:rPr>
              <a:t>The level of private investment in computers and software reflects the general implementation of information technology within the private sector. Industry revenue growth is largely determined by technological expansion. An increase in private investment in computers and software corresponds with a rise in industry revenue. Private investment in computers and software is expected to decrease in 2022, posing a potential threat to the industry.</a:t>
            </a:r>
          </a:p>
          <a:p>
            <a:pPr lvl="1"/>
            <a:r>
              <a:rPr lang="en-US" sz="1050" b="1" dirty="0">
                <a:solidFill>
                  <a:srgbClr val="333333"/>
                </a:solidFill>
                <a:latin typeface="Palatino Linotype (Body)"/>
                <a:ea typeface="+mn-ea"/>
                <a:cs typeface="+mn-cs"/>
              </a:rPr>
              <a:t>Demand from medical device manufacturing:</a:t>
            </a:r>
            <a:r>
              <a:rPr lang="en-US" sz="1050" dirty="0">
                <a:solidFill>
                  <a:srgbClr val="333333"/>
                </a:solidFill>
                <a:latin typeface="Palatino Linotype (Body)"/>
                <a:ea typeface="+mn-ea"/>
                <a:cs typeface="+mn-cs"/>
              </a:rPr>
              <a:t> Advancements in medical technology, such as wearable monitoring devices and digitized medical scans, have created new opportunities for telemedicine, supporting industry revenue growth. As a result, when new devices are brought to the market and revenue expands, demand for services provided by the Telehealth Services industry also increases. Demand from medical device manufacturing is expected to increase in 2022.</a:t>
            </a:r>
            <a:endParaRPr lang="en-US" sz="1050" b="1" dirty="0">
              <a:solidFill>
                <a:srgbClr val="333333"/>
              </a:solidFill>
              <a:latin typeface="Palatino Linotype (Body)"/>
              <a:ea typeface="+mn-ea"/>
              <a:cs typeface="+mn-cs"/>
            </a:endParaRPr>
          </a:p>
          <a:p>
            <a:pPr lvl="1"/>
            <a:r>
              <a:rPr lang="en-US" sz="1050" b="1" dirty="0">
                <a:solidFill>
                  <a:srgbClr val="333333"/>
                </a:solidFill>
                <a:latin typeface="Palatino Linotype (Body)"/>
                <a:ea typeface="+mn-ea"/>
                <a:cs typeface="+mn-cs"/>
              </a:rPr>
              <a:t>Number of adults aged 65 and older: </a:t>
            </a:r>
            <a:r>
              <a:rPr lang="en-US" sz="1050" dirty="0">
                <a:solidFill>
                  <a:srgbClr val="333333"/>
                </a:solidFill>
                <a:latin typeface="Palatino Linotype (Body)"/>
                <a:ea typeface="+mn-ea"/>
                <a:cs typeface="+mn-cs"/>
              </a:rPr>
              <a:t>As baby boomers age and the average life expectancy in the United States increases, the number of people aged 65 and older will likely rise. Individuals in this group are more likely to require medical assistance, which promotes demand for telehealth services. The number of adults 65 and older is expected to increase in 2022.</a:t>
            </a:r>
            <a:endParaRPr lang="en-US" sz="1050" b="1" dirty="0">
              <a:solidFill>
                <a:srgbClr val="333333"/>
              </a:solidFill>
              <a:latin typeface="Palatino Linotype (Body)"/>
              <a:ea typeface="+mn-ea"/>
              <a:cs typeface="+mn-cs"/>
            </a:endParaRPr>
          </a:p>
          <a:p>
            <a:pPr lvl="1"/>
            <a:r>
              <a:rPr lang="en-US" sz="1050" b="1" dirty="0">
                <a:solidFill>
                  <a:srgbClr val="333333"/>
                </a:solidFill>
                <a:latin typeface="Palatino Linotype (Body)"/>
                <a:ea typeface="+mn-ea"/>
                <a:cs typeface="+mn-cs"/>
              </a:rPr>
              <a:t>Number of people with private health insurance: </a:t>
            </a:r>
            <a:r>
              <a:rPr lang="en-US" sz="1050" dirty="0">
                <a:solidFill>
                  <a:srgbClr val="333333"/>
                </a:solidFill>
                <a:latin typeface="Palatino Linotype (Body)"/>
                <a:ea typeface="+mn-ea"/>
                <a:cs typeface="+mn-cs"/>
              </a:rPr>
              <a:t>As studies continue to validate the efficacy of telehealth and telemedicine services, private health insurers are more likely to cover industry-related services. Therefore, increased insurance acceptance of telehealth services and a rise in the number of privately insured individuals will likely lead to an increase in industry revenue. The number of privately insured individuals is expected to increase in 2022, but the total is expected to fall below pre-pandemic totals, posing a threat to industry operators.  </a:t>
            </a:r>
          </a:p>
          <a:p>
            <a:r>
              <a:rPr lang="en-US" sz="1050" b="1" dirty="0">
                <a:solidFill>
                  <a:srgbClr val="333333"/>
                </a:solidFill>
                <a:latin typeface="Palatino Linotype (Body)"/>
              </a:rPr>
              <a:t>Industry Outlook</a:t>
            </a:r>
          </a:p>
          <a:p>
            <a:pPr lvl="1"/>
            <a:r>
              <a:rPr lang="en-US" sz="1050" b="1" dirty="0">
                <a:solidFill>
                  <a:srgbClr val="333333"/>
                </a:solidFill>
                <a:latin typeface="Palatino Linotype (Body)"/>
                <a:ea typeface="+mn-ea"/>
                <a:cs typeface="+mn-cs"/>
              </a:rPr>
              <a:t>Continued Growth: </a:t>
            </a:r>
            <a:r>
              <a:rPr lang="en-US" sz="1050" dirty="0">
                <a:solidFill>
                  <a:srgbClr val="333333"/>
                </a:solidFill>
                <a:latin typeface="Palatino Linotype (Body)"/>
                <a:ea typeface="+mn-ea"/>
                <a:cs typeface="+mn-cs"/>
              </a:rPr>
              <a:t>Over the five years to 2027, the Telehealth Services industry will likely continue to benefit from shifting demographics and structural factors affecting the healthcare system, including an aging population that is expected to increasingly demand medical care, a shortage of doctors and rapidly rising healthcare costs.</a:t>
            </a:r>
          </a:p>
          <a:p>
            <a:pPr lvl="1"/>
            <a:r>
              <a:rPr lang="en-US" sz="1050" b="1" dirty="0">
                <a:solidFill>
                  <a:srgbClr val="333333"/>
                </a:solidFill>
                <a:latin typeface="Palatino Linotype (Body)"/>
                <a:ea typeface="+mn-ea"/>
                <a:cs typeface="+mn-cs"/>
              </a:rPr>
              <a:t>Emerging Trends: </a:t>
            </a:r>
            <a:r>
              <a:rPr lang="en-US" sz="1050" dirty="0">
                <a:solidFill>
                  <a:srgbClr val="333333"/>
                </a:solidFill>
                <a:latin typeface="Palatino Linotype (Body)"/>
                <a:ea typeface="+mn-ea"/>
                <a:cs typeface="+mn-cs"/>
              </a:rPr>
              <a:t>Various studies have supported the idea that the industry can provide quality care to a large number of patients with greater cost efficiency. In addition, the implementation of existing national legislation and increased federal and state support for telehealth services will likely benefit patients, healthcare providers and industry participants.</a:t>
            </a:r>
          </a:p>
          <a:p>
            <a:pPr lvl="1"/>
            <a:endParaRPr lang="en-US" dirty="0">
              <a:solidFill>
                <a:srgbClr val="333333"/>
              </a:solidFill>
              <a:latin typeface="Palatino Linotype (Body)"/>
              <a:ea typeface="+mn-ea"/>
              <a:cs typeface="+mn-cs"/>
            </a:endParaRPr>
          </a:p>
        </p:txBody>
      </p:sp>
      <p:sp>
        <p:nvSpPr>
          <p:cNvPr id="3" name="Title 2">
            <a:extLst>
              <a:ext uri="{FF2B5EF4-FFF2-40B4-BE49-F238E27FC236}">
                <a16:creationId xmlns:a16="http://schemas.microsoft.com/office/drawing/2014/main" id="{90FC9A25-15C8-4835-B71F-D2D6DD19D9EA}"/>
              </a:ext>
            </a:extLst>
          </p:cNvPr>
          <p:cNvSpPr>
            <a:spLocks noGrp="1"/>
          </p:cNvSpPr>
          <p:nvPr>
            <p:ph type="title"/>
          </p:nvPr>
        </p:nvSpPr>
        <p:spPr>
          <a:xfrm>
            <a:off x="436419" y="400425"/>
            <a:ext cx="8728363" cy="441526"/>
          </a:xfrm>
        </p:spPr>
        <p:txBody>
          <a:bodyPr/>
          <a:lstStyle/>
          <a:p>
            <a:r>
              <a:rPr lang="en-US" dirty="0"/>
              <a:t>Telehealth Services Industry Key Takeaways</a:t>
            </a:r>
          </a:p>
        </p:txBody>
      </p:sp>
      <p:sp>
        <p:nvSpPr>
          <p:cNvPr id="7" name="TextBox 6">
            <a:extLst>
              <a:ext uri="{FF2B5EF4-FFF2-40B4-BE49-F238E27FC236}">
                <a16:creationId xmlns:a16="http://schemas.microsoft.com/office/drawing/2014/main" id="{B208E3BC-7DF4-4150-9185-F9E0E056C119}"/>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lang="en-US" sz="800" dirty="0">
                <a:latin typeface="+mj-lt"/>
              </a:rPr>
              <a:t>IBISWorld</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32042679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41AA879-8725-45DA-A633-8ADC87BD335F}"/>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3396B6F5-5BE0-494F-A380-FDF49EE92F76}"/>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23C2F321-8929-4A9C-8505-3DC1A1BB2422}"/>
              </a:ext>
            </a:extLst>
          </p:cNvPr>
          <p:cNvSpPr>
            <a:spLocks noGrp="1"/>
          </p:cNvSpPr>
          <p:nvPr>
            <p:ph type="title"/>
          </p:nvPr>
        </p:nvSpPr>
        <p:spPr/>
        <p:txBody>
          <a:bodyPr/>
          <a:lstStyle/>
          <a:p>
            <a:r>
              <a:rPr lang="en-US" dirty="0"/>
              <a:t>Industry at a glance</a:t>
            </a:r>
          </a:p>
        </p:txBody>
      </p:sp>
      <p:grpSp>
        <p:nvGrpSpPr>
          <p:cNvPr id="12" name="Group 11">
            <a:extLst>
              <a:ext uri="{FF2B5EF4-FFF2-40B4-BE49-F238E27FC236}">
                <a16:creationId xmlns:a16="http://schemas.microsoft.com/office/drawing/2014/main" id="{91F00BEE-962F-454D-8D6F-618E6A08BC48}"/>
              </a:ext>
            </a:extLst>
          </p:cNvPr>
          <p:cNvGrpSpPr/>
          <p:nvPr/>
        </p:nvGrpSpPr>
        <p:grpSpPr>
          <a:xfrm>
            <a:off x="436419" y="1040085"/>
            <a:ext cx="3815635" cy="5540861"/>
            <a:chOff x="5130879" y="853357"/>
            <a:chExt cx="3240344" cy="5220646"/>
          </a:xfrm>
        </p:grpSpPr>
        <p:sp>
          <p:nvSpPr>
            <p:cNvPr id="13" name="Rectangle 12">
              <a:extLst>
                <a:ext uri="{FF2B5EF4-FFF2-40B4-BE49-F238E27FC236}">
                  <a16:creationId xmlns:a16="http://schemas.microsoft.com/office/drawing/2014/main" id="{48FB0E2A-906B-463F-A234-FE3B317B3324}"/>
                </a:ext>
              </a:extLst>
            </p:cNvPr>
            <p:cNvSpPr/>
            <p:nvPr/>
          </p:nvSpPr>
          <p:spPr>
            <a:xfrm>
              <a:off x="5531904" y="1474847"/>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$16.6bn Revenue</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20.9%</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13.4%</a:t>
              </a:r>
            </a:p>
          </p:txBody>
        </p:sp>
        <p:sp>
          <p:nvSpPr>
            <p:cNvPr id="14" name="Rectangle 13">
              <a:extLst>
                <a:ext uri="{FF2B5EF4-FFF2-40B4-BE49-F238E27FC236}">
                  <a16:creationId xmlns:a16="http://schemas.microsoft.com/office/drawing/2014/main" id="{A4845827-106C-4D9C-84DB-8ACE8E5C3FDE}"/>
                </a:ext>
              </a:extLst>
            </p:cNvPr>
            <p:cNvSpPr/>
            <p:nvPr/>
          </p:nvSpPr>
          <p:spPr>
            <a:xfrm>
              <a:off x="5130879" y="853357"/>
              <a:ext cx="2990088" cy="38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dirty="0">
                  <a:solidFill>
                    <a:schemeClr val="tx1"/>
                  </a:solidFill>
                  <a:latin typeface="Palatino Linotype (Body)"/>
                </a:rPr>
                <a:t>Key Statistics</a:t>
              </a:r>
            </a:p>
          </p:txBody>
        </p:sp>
        <p:grpSp>
          <p:nvGrpSpPr>
            <p:cNvPr id="15" name="Group 14">
              <a:extLst>
                <a:ext uri="{FF2B5EF4-FFF2-40B4-BE49-F238E27FC236}">
                  <a16:creationId xmlns:a16="http://schemas.microsoft.com/office/drawing/2014/main" id="{C253F2D0-7CD3-4117-B639-95D99B31C752}"/>
                </a:ext>
              </a:extLst>
            </p:cNvPr>
            <p:cNvGrpSpPr/>
            <p:nvPr/>
          </p:nvGrpSpPr>
          <p:grpSpPr>
            <a:xfrm>
              <a:off x="5166144" y="1462058"/>
              <a:ext cx="365760" cy="401453"/>
              <a:chOff x="-857250" y="1436270"/>
              <a:chExt cx="548640" cy="602179"/>
            </a:xfrm>
          </p:grpSpPr>
          <p:sp>
            <p:nvSpPr>
              <p:cNvPr id="36" name="Flowchart: Connector 35">
                <a:extLst>
                  <a:ext uri="{FF2B5EF4-FFF2-40B4-BE49-F238E27FC236}">
                    <a16:creationId xmlns:a16="http://schemas.microsoft.com/office/drawing/2014/main" id="{B338F646-0EB8-4066-B0B1-FFEFD3EB9725}"/>
                  </a:ext>
                </a:extLst>
              </p:cNvPr>
              <p:cNvSpPr/>
              <p:nvPr/>
            </p:nvSpPr>
            <p:spPr bwMode="auto">
              <a:xfrm>
                <a:off x="-857250" y="1436270"/>
                <a:ext cx="548640" cy="602179"/>
              </a:xfrm>
              <a:prstGeom prst="flowChartConnector">
                <a:avLst/>
              </a:prstGeom>
              <a:solidFill>
                <a:srgbClr val="407EC9"/>
              </a:solidFill>
              <a:ln>
                <a:noFill/>
              </a:ln>
            </p:spPr>
            <p:txBody>
              <a:bodyPr wrap="square" lIns="86709" tIns="43355" rIns="86709" bIns="43355" rtlCol="0" anchor="ctr">
                <a:spAutoFit/>
              </a:bodyPr>
              <a:lstStyle/>
              <a:p>
                <a:pPr algn="ctr" defTabSz="914400" fontAlgn="base">
                  <a:spcBef>
                    <a:spcPct val="20000"/>
                  </a:spcBef>
                  <a:spcAft>
                    <a:spcPct val="0"/>
                  </a:spcAft>
                  <a:buClr>
                    <a:srgbClr val="143369"/>
                  </a:buClr>
                  <a:buFont typeface="Wingdings" pitchFamily="2" charset="2"/>
                  <a:buNone/>
                </a:pPr>
                <a:endParaRPr lang="en-US" sz="1400" b="1" i="0">
                  <a:solidFill>
                    <a:srgbClr val="FFFFFF"/>
                  </a:solidFill>
                  <a:latin typeface="Palatino Linotype" pitchFamily="18" charset="0"/>
                  <a:cs typeface="Times New Roman" pitchFamily="18" charset="0"/>
                </a:endParaRPr>
              </a:p>
            </p:txBody>
          </p:sp>
          <p:pic>
            <p:nvPicPr>
              <p:cNvPr id="37" name="Graphic 36" descr="Dollar with solid fill">
                <a:extLst>
                  <a:ext uri="{FF2B5EF4-FFF2-40B4-BE49-F238E27FC236}">
                    <a16:creationId xmlns:a16="http://schemas.microsoft.com/office/drawing/2014/main" id="{B49091CA-88BE-4574-ACE1-93BE8B6DE4B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385" y="1554480"/>
                <a:ext cx="365760" cy="365760"/>
              </a:xfrm>
              <a:prstGeom prst="rect">
                <a:avLst/>
              </a:prstGeom>
            </p:spPr>
          </p:pic>
        </p:grpSp>
        <p:sp>
          <p:nvSpPr>
            <p:cNvPr id="16" name="Rectangle 15">
              <a:extLst>
                <a:ext uri="{FF2B5EF4-FFF2-40B4-BE49-F238E27FC236}">
                  <a16:creationId xmlns:a16="http://schemas.microsoft.com/office/drawing/2014/main" id="{540561BC-3B0E-4DCA-B4F9-E6FC2C6356FC}"/>
                </a:ext>
              </a:extLst>
            </p:cNvPr>
            <p:cNvSpPr/>
            <p:nvPr/>
          </p:nvSpPr>
          <p:spPr>
            <a:xfrm>
              <a:off x="5531904" y="2246011"/>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$198.8m Profit</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17.3%</a:t>
              </a:r>
            </a:p>
          </p:txBody>
        </p:sp>
        <p:sp>
          <p:nvSpPr>
            <p:cNvPr id="17" name="Rectangle 16">
              <a:extLst>
                <a:ext uri="{FF2B5EF4-FFF2-40B4-BE49-F238E27FC236}">
                  <a16:creationId xmlns:a16="http://schemas.microsoft.com/office/drawing/2014/main" id="{0049A0B6-7D9F-496D-A11D-938851EDE17B}"/>
                </a:ext>
              </a:extLst>
            </p:cNvPr>
            <p:cNvSpPr/>
            <p:nvPr/>
          </p:nvSpPr>
          <p:spPr>
            <a:xfrm>
              <a:off x="5531903" y="3017175"/>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1.2% Profit Margin</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-0.2pp</a:t>
              </a:r>
            </a:p>
          </p:txBody>
        </p:sp>
        <p:sp>
          <p:nvSpPr>
            <p:cNvPr id="18" name="Rectangle 17">
              <a:extLst>
                <a:ext uri="{FF2B5EF4-FFF2-40B4-BE49-F238E27FC236}">
                  <a16:creationId xmlns:a16="http://schemas.microsoft.com/office/drawing/2014/main" id="{4EAC2038-3E72-4257-86BC-009DF2E7CC88}"/>
                </a:ext>
              </a:extLst>
            </p:cNvPr>
            <p:cNvSpPr/>
            <p:nvPr/>
          </p:nvSpPr>
          <p:spPr>
            <a:xfrm>
              <a:off x="5544746" y="3790041"/>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1,370 Businesses</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37.9%</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22.4%</a:t>
              </a:r>
            </a:p>
          </p:txBody>
        </p:sp>
        <p:sp>
          <p:nvSpPr>
            <p:cNvPr id="19" name="Rectangle 18">
              <a:extLst>
                <a:ext uri="{FF2B5EF4-FFF2-40B4-BE49-F238E27FC236}">
                  <a16:creationId xmlns:a16="http://schemas.microsoft.com/office/drawing/2014/main" id="{58AC02C0-4E3C-4749-AC5F-89EDF008FB01}"/>
                </a:ext>
              </a:extLst>
            </p:cNvPr>
            <p:cNvSpPr/>
            <p:nvPr/>
          </p:nvSpPr>
          <p:spPr>
            <a:xfrm>
              <a:off x="5544746" y="4559503"/>
              <a:ext cx="2826477"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52,322 Employees</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30.0%</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18.3%</a:t>
              </a:r>
            </a:p>
          </p:txBody>
        </p:sp>
        <p:sp>
          <p:nvSpPr>
            <p:cNvPr id="20" name="Rectangle 19">
              <a:extLst>
                <a:ext uri="{FF2B5EF4-FFF2-40B4-BE49-F238E27FC236}">
                  <a16:creationId xmlns:a16="http://schemas.microsoft.com/office/drawing/2014/main" id="{5400E603-C48E-4EFF-8A72-F1BC00F21324}"/>
                </a:ext>
              </a:extLst>
            </p:cNvPr>
            <p:cNvSpPr/>
            <p:nvPr/>
          </p:nvSpPr>
          <p:spPr>
            <a:xfrm>
              <a:off x="5544746" y="5328965"/>
              <a:ext cx="2826477"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$7.3bn Wages</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2017 – 2022	26.9%</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17.3%</a:t>
              </a:r>
            </a:p>
          </p:txBody>
        </p:sp>
        <p:grpSp>
          <p:nvGrpSpPr>
            <p:cNvPr id="21" name="Group 20">
              <a:extLst>
                <a:ext uri="{FF2B5EF4-FFF2-40B4-BE49-F238E27FC236}">
                  <a16:creationId xmlns:a16="http://schemas.microsoft.com/office/drawing/2014/main" id="{0914A2C3-301B-4369-A275-C1D41D978F4A}"/>
                </a:ext>
              </a:extLst>
            </p:cNvPr>
            <p:cNvGrpSpPr/>
            <p:nvPr/>
          </p:nvGrpSpPr>
          <p:grpSpPr>
            <a:xfrm>
              <a:off x="5166144" y="2258579"/>
              <a:ext cx="365760" cy="401453"/>
              <a:chOff x="-651255" y="2658399"/>
              <a:chExt cx="548640" cy="602179"/>
            </a:xfrm>
          </p:grpSpPr>
          <p:sp>
            <p:nvSpPr>
              <p:cNvPr id="34" name="Flowchart: Connector 33">
                <a:extLst>
                  <a:ext uri="{FF2B5EF4-FFF2-40B4-BE49-F238E27FC236}">
                    <a16:creationId xmlns:a16="http://schemas.microsoft.com/office/drawing/2014/main" id="{AEB968B4-3F7A-45C4-A6A3-70731917C971}"/>
                  </a:ext>
                </a:extLst>
              </p:cNvPr>
              <p:cNvSpPr/>
              <p:nvPr/>
            </p:nvSpPr>
            <p:spPr bwMode="auto">
              <a:xfrm>
                <a:off x="-651255" y="2658399"/>
                <a:ext cx="548640" cy="602179"/>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5" name="Graphic 34" descr="Bar chart with solid fill">
                <a:extLst>
                  <a:ext uri="{FF2B5EF4-FFF2-40B4-BE49-F238E27FC236}">
                    <a16:creationId xmlns:a16="http://schemas.microsoft.com/office/drawing/2014/main" id="{5EFB4CAB-0697-47F3-96CF-D1388E76C20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0255" y="2776609"/>
                <a:ext cx="365760" cy="365760"/>
              </a:xfrm>
              <a:prstGeom prst="rect">
                <a:avLst/>
              </a:prstGeom>
            </p:spPr>
          </p:pic>
        </p:grpSp>
        <p:grpSp>
          <p:nvGrpSpPr>
            <p:cNvPr id="22" name="Group 21">
              <a:extLst>
                <a:ext uri="{FF2B5EF4-FFF2-40B4-BE49-F238E27FC236}">
                  <a16:creationId xmlns:a16="http://schemas.microsoft.com/office/drawing/2014/main" id="{87AAD708-0F48-4893-A685-3E3D15E1B4CD}"/>
                </a:ext>
              </a:extLst>
            </p:cNvPr>
            <p:cNvGrpSpPr/>
            <p:nvPr/>
          </p:nvGrpSpPr>
          <p:grpSpPr>
            <a:xfrm>
              <a:off x="5175981" y="3801403"/>
              <a:ext cx="365760" cy="401453"/>
              <a:chOff x="-854900" y="4607992"/>
              <a:chExt cx="548640" cy="602179"/>
            </a:xfrm>
          </p:grpSpPr>
          <p:sp>
            <p:nvSpPr>
              <p:cNvPr id="32" name="Flowchart: Connector 31">
                <a:extLst>
                  <a:ext uri="{FF2B5EF4-FFF2-40B4-BE49-F238E27FC236}">
                    <a16:creationId xmlns:a16="http://schemas.microsoft.com/office/drawing/2014/main" id="{35876452-ECF8-4091-A760-DD57919900AC}"/>
                  </a:ext>
                </a:extLst>
              </p:cNvPr>
              <p:cNvSpPr/>
              <p:nvPr/>
            </p:nvSpPr>
            <p:spPr bwMode="auto">
              <a:xfrm>
                <a:off x="-854900" y="4607992"/>
                <a:ext cx="548640" cy="602179"/>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3" name="Graphic 32" descr="Building with solid fill">
                <a:extLst>
                  <a:ext uri="{FF2B5EF4-FFF2-40B4-BE49-F238E27FC236}">
                    <a16:creationId xmlns:a16="http://schemas.microsoft.com/office/drawing/2014/main" id="{295E2BE4-282F-4E93-98BE-855E1A4EC4B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3461" y="4713110"/>
                <a:ext cx="365760" cy="365760"/>
              </a:xfrm>
              <a:prstGeom prst="rect">
                <a:avLst/>
              </a:prstGeom>
            </p:spPr>
          </p:pic>
        </p:grpSp>
        <p:grpSp>
          <p:nvGrpSpPr>
            <p:cNvPr id="23" name="Group 22">
              <a:extLst>
                <a:ext uri="{FF2B5EF4-FFF2-40B4-BE49-F238E27FC236}">
                  <a16:creationId xmlns:a16="http://schemas.microsoft.com/office/drawing/2014/main" id="{E3EB8DF0-3608-47F3-BD53-28827C26F559}"/>
                </a:ext>
              </a:extLst>
            </p:cNvPr>
            <p:cNvGrpSpPr/>
            <p:nvPr/>
          </p:nvGrpSpPr>
          <p:grpSpPr>
            <a:xfrm>
              <a:off x="5174345" y="5319712"/>
              <a:ext cx="365760" cy="401453"/>
              <a:chOff x="10404384" y="1483215"/>
              <a:chExt cx="548640" cy="602179"/>
            </a:xfrm>
          </p:grpSpPr>
          <p:sp>
            <p:nvSpPr>
              <p:cNvPr id="30" name="Flowchart: Connector 29">
                <a:extLst>
                  <a:ext uri="{FF2B5EF4-FFF2-40B4-BE49-F238E27FC236}">
                    <a16:creationId xmlns:a16="http://schemas.microsoft.com/office/drawing/2014/main" id="{06158F3D-85D6-4E8D-9609-A677123DD058}"/>
                  </a:ext>
                </a:extLst>
              </p:cNvPr>
              <p:cNvSpPr/>
              <p:nvPr/>
            </p:nvSpPr>
            <p:spPr bwMode="auto">
              <a:xfrm>
                <a:off x="10404384" y="1483215"/>
                <a:ext cx="548640" cy="602179"/>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1" name="Graphic 30" descr="Earth globe: Americas with solid fill">
                <a:extLst>
                  <a:ext uri="{FF2B5EF4-FFF2-40B4-BE49-F238E27FC236}">
                    <a16:creationId xmlns:a16="http://schemas.microsoft.com/office/drawing/2014/main" id="{5D65FAF9-DBB7-4607-948D-384FC2FF99A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95823" y="1601423"/>
                <a:ext cx="365760" cy="365760"/>
              </a:xfrm>
              <a:prstGeom prst="rect">
                <a:avLst/>
              </a:prstGeom>
            </p:spPr>
          </p:pic>
        </p:grpSp>
        <p:grpSp>
          <p:nvGrpSpPr>
            <p:cNvPr id="24" name="Group 23">
              <a:extLst>
                <a:ext uri="{FF2B5EF4-FFF2-40B4-BE49-F238E27FC236}">
                  <a16:creationId xmlns:a16="http://schemas.microsoft.com/office/drawing/2014/main" id="{7CBADF93-734D-483F-B730-2252B1C76794}"/>
                </a:ext>
              </a:extLst>
            </p:cNvPr>
            <p:cNvGrpSpPr/>
            <p:nvPr/>
          </p:nvGrpSpPr>
          <p:grpSpPr>
            <a:xfrm>
              <a:off x="5174346" y="4561884"/>
              <a:ext cx="365760" cy="401453"/>
              <a:chOff x="9676973" y="1536372"/>
              <a:chExt cx="548640" cy="602179"/>
            </a:xfrm>
          </p:grpSpPr>
          <p:sp>
            <p:nvSpPr>
              <p:cNvPr id="28" name="Flowchart: Connector 27">
                <a:extLst>
                  <a:ext uri="{FF2B5EF4-FFF2-40B4-BE49-F238E27FC236}">
                    <a16:creationId xmlns:a16="http://schemas.microsoft.com/office/drawing/2014/main" id="{A485534C-2AD2-4B79-A37D-05F846956070}"/>
                  </a:ext>
                </a:extLst>
              </p:cNvPr>
              <p:cNvSpPr/>
              <p:nvPr/>
            </p:nvSpPr>
            <p:spPr bwMode="auto">
              <a:xfrm>
                <a:off x="9676973" y="1536372"/>
                <a:ext cx="548640" cy="602179"/>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29" name="Graphic 28" descr="Group of men with solid fill">
                <a:extLst>
                  <a:ext uri="{FF2B5EF4-FFF2-40B4-BE49-F238E27FC236}">
                    <a16:creationId xmlns:a16="http://schemas.microsoft.com/office/drawing/2014/main" id="{59EBBBDF-D35C-4947-8BC3-5BFA1C599A8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69468" y="1659084"/>
                <a:ext cx="365760" cy="365760"/>
              </a:xfrm>
              <a:prstGeom prst="rect">
                <a:avLst/>
              </a:prstGeom>
            </p:spPr>
          </p:pic>
        </p:grpSp>
        <p:grpSp>
          <p:nvGrpSpPr>
            <p:cNvPr id="25" name="Group 24">
              <a:extLst>
                <a:ext uri="{FF2B5EF4-FFF2-40B4-BE49-F238E27FC236}">
                  <a16:creationId xmlns:a16="http://schemas.microsoft.com/office/drawing/2014/main" id="{1BABAF47-B002-4943-AB3A-FA095CD4EE77}"/>
                </a:ext>
              </a:extLst>
            </p:cNvPr>
            <p:cNvGrpSpPr/>
            <p:nvPr/>
          </p:nvGrpSpPr>
          <p:grpSpPr>
            <a:xfrm>
              <a:off x="5178986" y="3100868"/>
              <a:ext cx="365760" cy="401453"/>
              <a:chOff x="-1256825" y="2658399"/>
              <a:chExt cx="548640" cy="602179"/>
            </a:xfrm>
          </p:grpSpPr>
          <p:sp>
            <p:nvSpPr>
              <p:cNvPr id="26" name="Flowchart: Connector 25">
                <a:extLst>
                  <a:ext uri="{FF2B5EF4-FFF2-40B4-BE49-F238E27FC236}">
                    <a16:creationId xmlns:a16="http://schemas.microsoft.com/office/drawing/2014/main" id="{23D7D830-CB65-4EB4-B683-34ED67654B4A}"/>
                  </a:ext>
                </a:extLst>
              </p:cNvPr>
              <p:cNvSpPr/>
              <p:nvPr/>
            </p:nvSpPr>
            <p:spPr bwMode="auto">
              <a:xfrm>
                <a:off x="-1256825" y="2658399"/>
                <a:ext cx="548640" cy="602179"/>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27" name="Graphic 26" descr="Money with solid fill">
                <a:extLst>
                  <a:ext uri="{FF2B5EF4-FFF2-40B4-BE49-F238E27FC236}">
                    <a16:creationId xmlns:a16="http://schemas.microsoft.com/office/drawing/2014/main" id="{7597A9D4-7FAC-405C-BEF0-E69A404E81B6}"/>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9890" y="2780443"/>
                <a:ext cx="365760" cy="365760"/>
              </a:xfrm>
              <a:prstGeom prst="rect">
                <a:avLst/>
              </a:prstGeom>
            </p:spPr>
          </p:pic>
        </p:grpSp>
      </p:grpSp>
      <p:grpSp>
        <p:nvGrpSpPr>
          <p:cNvPr id="38" name="Group 37">
            <a:extLst>
              <a:ext uri="{FF2B5EF4-FFF2-40B4-BE49-F238E27FC236}">
                <a16:creationId xmlns:a16="http://schemas.microsoft.com/office/drawing/2014/main" id="{6594006C-2B01-4FBA-8367-3CB8E3998D70}"/>
              </a:ext>
            </a:extLst>
          </p:cNvPr>
          <p:cNvGrpSpPr/>
          <p:nvPr/>
        </p:nvGrpSpPr>
        <p:grpSpPr>
          <a:xfrm>
            <a:off x="3575833" y="1040085"/>
            <a:ext cx="3289494" cy="3461492"/>
            <a:chOff x="5212636" y="1015127"/>
            <a:chExt cx="3289494" cy="3461492"/>
          </a:xfrm>
        </p:grpSpPr>
        <p:graphicFrame>
          <p:nvGraphicFramePr>
            <p:cNvPr id="39" name="Chart 38">
              <a:extLst>
                <a:ext uri="{FF2B5EF4-FFF2-40B4-BE49-F238E27FC236}">
                  <a16:creationId xmlns:a16="http://schemas.microsoft.com/office/drawing/2014/main" id="{C49783E4-9547-4C55-8D33-3B08D554434E}"/>
                </a:ext>
              </a:extLst>
            </p:cNvPr>
            <p:cNvGraphicFramePr/>
            <p:nvPr>
              <p:extLst>
                <p:ext uri="{D42A27DB-BD31-4B8C-83A1-F6EECF244321}">
                  <p14:modId xmlns:p14="http://schemas.microsoft.com/office/powerpoint/2010/main" val="4084264409"/>
                </p:ext>
              </p:extLst>
            </p:nvPr>
          </p:nvGraphicFramePr>
          <p:xfrm>
            <a:off x="6502042" y="3105019"/>
            <a:ext cx="1519959" cy="137160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40" name="Chart 39">
              <a:extLst>
                <a:ext uri="{FF2B5EF4-FFF2-40B4-BE49-F238E27FC236}">
                  <a16:creationId xmlns:a16="http://schemas.microsoft.com/office/drawing/2014/main" id="{33D762C9-C2C2-436B-917F-DB1CDB064E0B}"/>
                </a:ext>
              </a:extLst>
            </p:cNvPr>
            <p:cNvGraphicFramePr/>
            <p:nvPr>
              <p:extLst>
                <p:ext uri="{D42A27DB-BD31-4B8C-83A1-F6EECF244321}">
                  <p14:modId xmlns:p14="http://schemas.microsoft.com/office/powerpoint/2010/main" val="2363570063"/>
                </p:ext>
              </p:extLst>
            </p:nvPr>
          </p:nvGraphicFramePr>
          <p:xfrm>
            <a:off x="5212636" y="1671129"/>
            <a:ext cx="1519959" cy="137160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41" name="Chart 40">
              <a:extLst>
                <a:ext uri="{FF2B5EF4-FFF2-40B4-BE49-F238E27FC236}">
                  <a16:creationId xmlns:a16="http://schemas.microsoft.com/office/drawing/2014/main" id="{479D12C8-A4EB-4CA8-8DB1-A87155CC66E6}"/>
                </a:ext>
              </a:extLst>
            </p:cNvPr>
            <p:cNvGraphicFramePr/>
            <p:nvPr>
              <p:extLst>
                <p:ext uri="{D42A27DB-BD31-4B8C-83A1-F6EECF244321}">
                  <p14:modId xmlns:p14="http://schemas.microsoft.com/office/powerpoint/2010/main" val="999694343"/>
                </p:ext>
              </p:extLst>
            </p:nvPr>
          </p:nvGraphicFramePr>
          <p:xfrm>
            <a:off x="5212636" y="3105019"/>
            <a:ext cx="1519959" cy="1371600"/>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42" name="Chart 41">
              <a:extLst>
                <a:ext uri="{FF2B5EF4-FFF2-40B4-BE49-F238E27FC236}">
                  <a16:creationId xmlns:a16="http://schemas.microsoft.com/office/drawing/2014/main" id="{812B323D-C26C-4899-8C04-D916C0DDEE71}"/>
                </a:ext>
              </a:extLst>
            </p:cNvPr>
            <p:cNvGraphicFramePr/>
            <p:nvPr>
              <p:extLst>
                <p:ext uri="{D42A27DB-BD31-4B8C-83A1-F6EECF244321}">
                  <p14:modId xmlns:p14="http://schemas.microsoft.com/office/powerpoint/2010/main" val="3188133671"/>
                </p:ext>
              </p:extLst>
            </p:nvPr>
          </p:nvGraphicFramePr>
          <p:xfrm>
            <a:off x="6846447" y="1651094"/>
            <a:ext cx="1519959" cy="1371600"/>
          </p:xfrm>
          <a:graphic>
            <a:graphicData uri="http://schemas.openxmlformats.org/drawingml/2006/chart">
              <c:chart xmlns:c="http://schemas.openxmlformats.org/drawingml/2006/chart" xmlns:r="http://schemas.openxmlformats.org/officeDocument/2006/relationships" r:id="rId18"/>
            </a:graphicData>
          </a:graphic>
        </p:graphicFrame>
        <p:sp>
          <p:nvSpPr>
            <p:cNvPr id="45" name="Rectangle 44">
              <a:extLst>
                <a:ext uri="{FF2B5EF4-FFF2-40B4-BE49-F238E27FC236}">
                  <a16:creationId xmlns:a16="http://schemas.microsoft.com/office/drawing/2014/main" id="{91AD1960-3A7A-4E3F-A51E-BF4F7555A8FC}"/>
                </a:ext>
              </a:extLst>
            </p:cNvPr>
            <p:cNvSpPr/>
            <p:nvPr/>
          </p:nvSpPr>
          <p:spPr>
            <a:xfrm>
              <a:off x="5212636" y="1015127"/>
              <a:ext cx="3289494" cy="38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dirty="0">
                  <a:solidFill>
                    <a:schemeClr val="tx1"/>
                  </a:solidFill>
                  <a:latin typeface="Palatino Linotype (Body)"/>
                </a:rPr>
                <a:t>Segments</a:t>
              </a:r>
            </a:p>
          </p:txBody>
        </p:sp>
      </p:grpSp>
      <p:sp>
        <p:nvSpPr>
          <p:cNvPr id="43" name="TextBox 42">
            <a:extLst>
              <a:ext uri="{FF2B5EF4-FFF2-40B4-BE49-F238E27FC236}">
                <a16:creationId xmlns:a16="http://schemas.microsoft.com/office/drawing/2014/main" id="{1328527D-1868-4056-B859-D43BC977E861}"/>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lang="en-US" sz="800" dirty="0">
                <a:latin typeface="+mj-lt"/>
              </a:rPr>
              <a:t>IBISWorld</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46" name="Chart 45">
            <a:extLst>
              <a:ext uri="{FF2B5EF4-FFF2-40B4-BE49-F238E27FC236}">
                <a16:creationId xmlns:a16="http://schemas.microsoft.com/office/drawing/2014/main" id="{69D40662-215F-4DD6-8C81-B5BBDD9AF8CB}"/>
              </a:ext>
            </a:extLst>
          </p:cNvPr>
          <p:cNvGraphicFramePr/>
          <p:nvPr>
            <p:extLst>
              <p:ext uri="{D42A27DB-BD31-4B8C-83A1-F6EECF244321}">
                <p14:modId xmlns:p14="http://schemas.microsoft.com/office/powerpoint/2010/main" val="2900327002"/>
              </p:ext>
            </p:extLst>
          </p:nvPr>
        </p:nvGraphicFramePr>
        <p:xfrm>
          <a:off x="4865239" y="1696087"/>
          <a:ext cx="1519959" cy="1371600"/>
        </p:xfrm>
        <a:graphic>
          <a:graphicData uri="http://schemas.openxmlformats.org/drawingml/2006/chart">
            <c:chart xmlns:c="http://schemas.openxmlformats.org/drawingml/2006/chart" xmlns:r="http://schemas.openxmlformats.org/officeDocument/2006/relationships" r:id="rId19"/>
          </a:graphicData>
        </a:graphic>
      </p:graphicFrame>
      <p:grpSp>
        <p:nvGrpSpPr>
          <p:cNvPr id="44" name="Group 43">
            <a:extLst>
              <a:ext uri="{FF2B5EF4-FFF2-40B4-BE49-F238E27FC236}">
                <a16:creationId xmlns:a16="http://schemas.microsoft.com/office/drawing/2014/main" id="{46597B0F-F0C5-47FB-9343-5DBC6F58DCC8}"/>
              </a:ext>
            </a:extLst>
          </p:cNvPr>
          <p:cNvGrpSpPr/>
          <p:nvPr/>
        </p:nvGrpSpPr>
        <p:grpSpPr>
          <a:xfrm>
            <a:off x="6422251" y="1040085"/>
            <a:ext cx="3009997" cy="4878705"/>
            <a:chOff x="609168" y="1654629"/>
            <a:chExt cx="3009997" cy="4878705"/>
          </a:xfrm>
        </p:grpSpPr>
        <p:grpSp>
          <p:nvGrpSpPr>
            <p:cNvPr id="47" name="Group 46">
              <a:extLst>
                <a:ext uri="{FF2B5EF4-FFF2-40B4-BE49-F238E27FC236}">
                  <a16:creationId xmlns:a16="http://schemas.microsoft.com/office/drawing/2014/main" id="{19F46B23-AFC9-409C-8676-5B18C664B57A}"/>
                </a:ext>
              </a:extLst>
            </p:cNvPr>
            <p:cNvGrpSpPr/>
            <p:nvPr/>
          </p:nvGrpSpPr>
          <p:grpSpPr>
            <a:xfrm>
              <a:off x="619075" y="2168454"/>
              <a:ext cx="3000090" cy="4364880"/>
              <a:chOff x="619075" y="2168454"/>
              <a:chExt cx="3000090" cy="4364880"/>
            </a:xfrm>
          </p:grpSpPr>
          <p:grpSp>
            <p:nvGrpSpPr>
              <p:cNvPr id="49" name="Group 48">
                <a:extLst>
                  <a:ext uri="{FF2B5EF4-FFF2-40B4-BE49-F238E27FC236}">
                    <a16:creationId xmlns:a16="http://schemas.microsoft.com/office/drawing/2014/main" id="{04F911BC-3F09-4830-9ECA-2D610EAE9F82}"/>
                  </a:ext>
                </a:extLst>
              </p:cNvPr>
              <p:cNvGrpSpPr/>
              <p:nvPr/>
            </p:nvGrpSpPr>
            <p:grpSpPr>
              <a:xfrm>
                <a:off x="619075" y="2168454"/>
                <a:ext cx="2989706" cy="1265074"/>
                <a:chOff x="437062" y="3868092"/>
                <a:chExt cx="2989706" cy="1265074"/>
              </a:xfrm>
            </p:grpSpPr>
            <p:sp>
              <p:nvSpPr>
                <p:cNvPr id="59" name="Flowchart: Connector 58">
                  <a:extLst>
                    <a:ext uri="{FF2B5EF4-FFF2-40B4-BE49-F238E27FC236}">
                      <a16:creationId xmlns:a16="http://schemas.microsoft.com/office/drawing/2014/main" id="{6B753A8B-8612-4AEB-8883-3610FC35A203}"/>
                    </a:ext>
                  </a:extLst>
                </p:cNvPr>
                <p:cNvSpPr/>
                <p:nvPr/>
              </p:nvSpPr>
              <p:spPr bwMode="auto">
                <a:xfrm>
                  <a:off x="437062" y="3868092"/>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S</a:t>
                  </a:r>
                </a:p>
              </p:txBody>
            </p:sp>
            <p:sp>
              <p:nvSpPr>
                <p:cNvPr id="60" name="Rectangle 59">
                  <a:extLst>
                    <a:ext uri="{FF2B5EF4-FFF2-40B4-BE49-F238E27FC236}">
                      <a16:creationId xmlns:a16="http://schemas.microsoft.com/office/drawing/2014/main" id="{3A1B8413-B741-48A7-8682-E05A464F2EDE}"/>
                    </a:ext>
                  </a:extLst>
                </p:cNvPr>
                <p:cNvSpPr/>
                <p:nvPr/>
              </p:nvSpPr>
              <p:spPr>
                <a:xfrm>
                  <a:off x="837709" y="3927952"/>
                  <a:ext cx="2589059" cy="1205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STRENGTHS</a:t>
                  </a:r>
                </a:p>
                <a:p>
                  <a:pPr marL="171450" indent="-171450">
                    <a:buFont typeface="Arial" panose="020B0604020202020204" pitchFamily="34" charset="0"/>
                    <a:buChar char="•"/>
                  </a:pPr>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and Increasing Level of Assistance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Growth Life Cycle Stage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Imports</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Customer Class Concentration</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Capital Requirements</a:t>
                  </a:r>
                </a:p>
              </p:txBody>
            </p:sp>
          </p:grpSp>
          <p:grpSp>
            <p:nvGrpSpPr>
              <p:cNvPr id="50" name="Group 49">
                <a:extLst>
                  <a:ext uri="{FF2B5EF4-FFF2-40B4-BE49-F238E27FC236}">
                    <a16:creationId xmlns:a16="http://schemas.microsoft.com/office/drawing/2014/main" id="{B2EFB65E-6ED2-4F6D-9CEC-36F674B8DDCE}"/>
                  </a:ext>
                </a:extLst>
              </p:cNvPr>
              <p:cNvGrpSpPr/>
              <p:nvPr/>
            </p:nvGrpSpPr>
            <p:grpSpPr>
              <a:xfrm>
                <a:off x="631911" y="3443743"/>
                <a:ext cx="2987254" cy="1004403"/>
                <a:chOff x="449898" y="4001682"/>
                <a:chExt cx="2987254" cy="1004403"/>
              </a:xfrm>
            </p:grpSpPr>
            <p:sp>
              <p:nvSpPr>
                <p:cNvPr id="57" name="Flowchart: Connector 56">
                  <a:extLst>
                    <a:ext uri="{FF2B5EF4-FFF2-40B4-BE49-F238E27FC236}">
                      <a16:creationId xmlns:a16="http://schemas.microsoft.com/office/drawing/2014/main" id="{3328C4F0-38DC-4D24-9B95-EDBCCB0D87EA}"/>
                    </a:ext>
                  </a:extLst>
                </p:cNvPr>
                <p:cNvSpPr/>
                <p:nvPr/>
              </p:nvSpPr>
              <p:spPr bwMode="auto">
                <a:xfrm>
                  <a:off x="449898" y="4001682"/>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W</a:t>
                  </a:r>
                </a:p>
              </p:txBody>
            </p:sp>
            <p:sp>
              <p:nvSpPr>
                <p:cNvPr id="58" name="Rectangle 57">
                  <a:extLst>
                    <a:ext uri="{FF2B5EF4-FFF2-40B4-BE49-F238E27FC236}">
                      <a16:creationId xmlns:a16="http://schemas.microsoft.com/office/drawing/2014/main" id="{251D12BF-E223-4871-B3CF-F6419A51DD73}"/>
                    </a:ext>
                  </a:extLst>
                </p:cNvPr>
                <p:cNvSpPr/>
                <p:nvPr/>
              </p:nvSpPr>
              <p:spPr>
                <a:xfrm>
                  <a:off x="848093" y="4120153"/>
                  <a:ext cx="2589059" cy="885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WEAKNESSES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Very High Volatility</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Profit vs. Sector Average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Product/Service Concentration</a:t>
                  </a:r>
                </a:p>
              </p:txBody>
            </p:sp>
          </p:grpSp>
          <p:grpSp>
            <p:nvGrpSpPr>
              <p:cNvPr id="51" name="Group 50">
                <a:extLst>
                  <a:ext uri="{FF2B5EF4-FFF2-40B4-BE49-F238E27FC236}">
                    <a16:creationId xmlns:a16="http://schemas.microsoft.com/office/drawing/2014/main" id="{A48D443C-7918-4508-B847-DC878887E940}"/>
                  </a:ext>
                </a:extLst>
              </p:cNvPr>
              <p:cNvGrpSpPr/>
              <p:nvPr/>
            </p:nvGrpSpPr>
            <p:grpSpPr>
              <a:xfrm>
                <a:off x="631911" y="4515367"/>
                <a:ext cx="2987254" cy="959509"/>
                <a:chOff x="437062" y="3868092"/>
                <a:chExt cx="2987254" cy="959509"/>
              </a:xfrm>
            </p:grpSpPr>
            <p:sp>
              <p:nvSpPr>
                <p:cNvPr id="55" name="Flowchart: Connector 54">
                  <a:extLst>
                    <a:ext uri="{FF2B5EF4-FFF2-40B4-BE49-F238E27FC236}">
                      <a16:creationId xmlns:a16="http://schemas.microsoft.com/office/drawing/2014/main" id="{022AB995-03E9-420E-B94D-764FD3960365}"/>
                    </a:ext>
                  </a:extLst>
                </p:cNvPr>
                <p:cNvSpPr/>
                <p:nvPr/>
              </p:nvSpPr>
              <p:spPr bwMode="auto">
                <a:xfrm>
                  <a:off x="437062" y="3868092"/>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O</a:t>
                  </a:r>
                </a:p>
              </p:txBody>
            </p:sp>
            <p:sp>
              <p:nvSpPr>
                <p:cNvPr id="56" name="Rectangle 55">
                  <a:extLst>
                    <a:ext uri="{FF2B5EF4-FFF2-40B4-BE49-F238E27FC236}">
                      <a16:creationId xmlns:a16="http://schemas.microsoft.com/office/drawing/2014/main" id="{B21B4551-26C6-4430-A4D5-B9FB3377DC7F}"/>
                    </a:ext>
                  </a:extLst>
                </p:cNvPr>
                <p:cNvSpPr/>
                <p:nvPr/>
              </p:nvSpPr>
              <p:spPr>
                <a:xfrm>
                  <a:off x="835257" y="3927952"/>
                  <a:ext cx="2589059" cy="899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OPPORTUNITIES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Very High Revenue Growth </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Revenue Growth (2022-2027)</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Adults aged 65 and older</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Prime Rate</a:t>
                  </a:r>
                </a:p>
                <a:p>
                  <a:endParaRPr lang="en-US" sz="900" i="0" dirty="0">
                    <a:solidFill>
                      <a:schemeClr val="tx1"/>
                    </a:solidFill>
                    <a:latin typeface="Palatino Linotype" panose="02040502050505030304" pitchFamily="18" charset="0"/>
                  </a:endParaRPr>
                </a:p>
                <a:p>
                  <a:endParaRPr lang="en-US" sz="900" i="0" dirty="0">
                    <a:solidFill>
                      <a:schemeClr val="tx1"/>
                    </a:solidFill>
                    <a:latin typeface="Palatino Linotype" panose="02040502050505030304" pitchFamily="18" charset="0"/>
                  </a:endParaRPr>
                </a:p>
              </p:txBody>
            </p:sp>
          </p:grpSp>
          <p:grpSp>
            <p:nvGrpSpPr>
              <p:cNvPr id="52" name="Group 51">
                <a:extLst>
                  <a:ext uri="{FF2B5EF4-FFF2-40B4-BE49-F238E27FC236}">
                    <a16:creationId xmlns:a16="http://schemas.microsoft.com/office/drawing/2014/main" id="{2EADF913-0947-48A3-995F-4479A9832353}"/>
                  </a:ext>
                </a:extLst>
              </p:cNvPr>
              <p:cNvGrpSpPr/>
              <p:nvPr/>
            </p:nvGrpSpPr>
            <p:grpSpPr>
              <a:xfrm>
                <a:off x="631911" y="5647550"/>
                <a:ext cx="2976869" cy="885784"/>
                <a:chOff x="437062" y="4073836"/>
                <a:chExt cx="2976869" cy="885784"/>
              </a:xfrm>
            </p:grpSpPr>
            <p:sp>
              <p:nvSpPr>
                <p:cNvPr id="53" name="Flowchart: Connector 52">
                  <a:extLst>
                    <a:ext uri="{FF2B5EF4-FFF2-40B4-BE49-F238E27FC236}">
                      <a16:creationId xmlns:a16="http://schemas.microsoft.com/office/drawing/2014/main" id="{13206D77-77DA-4ACF-B43B-6447185DBC3A}"/>
                    </a:ext>
                  </a:extLst>
                </p:cNvPr>
                <p:cNvSpPr/>
                <p:nvPr/>
              </p:nvSpPr>
              <p:spPr bwMode="auto">
                <a:xfrm>
                  <a:off x="437062" y="4073836"/>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T</a:t>
                  </a:r>
                </a:p>
              </p:txBody>
            </p:sp>
            <p:sp>
              <p:nvSpPr>
                <p:cNvPr id="54" name="Rectangle 53">
                  <a:extLst>
                    <a:ext uri="{FF2B5EF4-FFF2-40B4-BE49-F238E27FC236}">
                      <a16:creationId xmlns:a16="http://schemas.microsoft.com/office/drawing/2014/main" id="{C6BC0569-3B8B-4465-AA9E-A841E3657F8E}"/>
                    </a:ext>
                  </a:extLst>
                </p:cNvPr>
                <p:cNvSpPr/>
                <p:nvPr/>
              </p:nvSpPr>
              <p:spPr>
                <a:xfrm>
                  <a:off x="824872" y="4170637"/>
                  <a:ext cx="2589059" cy="788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THREATS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Outlier Growth</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Number of people with private health insurance</a:t>
                  </a:r>
                </a:p>
              </p:txBody>
            </p:sp>
          </p:grpSp>
        </p:grpSp>
        <p:sp>
          <p:nvSpPr>
            <p:cNvPr id="48" name="Rectangle 47">
              <a:extLst>
                <a:ext uri="{FF2B5EF4-FFF2-40B4-BE49-F238E27FC236}">
                  <a16:creationId xmlns:a16="http://schemas.microsoft.com/office/drawing/2014/main" id="{A9D3598E-098A-41D0-855C-41AFA72D98F5}"/>
                </a:ext>
              </a:extLst>
            </p:cNvPr>
            <p:cNvSpPr/>
            <p:nvPr/>
          </p:nvSpPr>
          <p:spPr>
            <a:xfrm>
              <a:off x="609168" y="1654629"/>
              <a:ext cx="2990088" cy="38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dirty="0">
                  <a:solidFill>
                    <a:schemeClr val="tx1"/>
                  </a:solidFill>
                  <a:latin typeface="Palatino Linotype (Body)"/>
                </a:rPr>
                <a:t>SWOT Analysis</a:t>
              </a:r>
            </a:p>
          </p:txBody>
        </p:sp>
      </p:grpSp>
    </p:spTree>
    <p:extLst>
      <p:ext uri="{BB962C8B-B14F-4D97-AF65-F5344CB8AC3E}">
        <p14:creationId xmlns:p14="http://schemas.microsoft.com/office/powerpoint/2010/main" val="14400362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0C212A1-7341-457D-B2C0-4CE13575F8C6}"/>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0FD4EB83-1684-4CE4-9F1B-04D24B84B132}"/>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8155D9A1-96D7-435A-8301-DB131DDF2CEA}"/>
              </a:ext>
            </a:extLst>
          </p:cNvPr>
          <p:cNvSpPr>
            <a:spLocks noGrp="1"/>
          </p:cNvSpPr>
          <p:nvPr>
            <p:ph type="title"/>
          </p:nvPr>
        </p:nvSpPr>
        <p:spPr>
          <a:xfrm>
            <a:off x="436418" y="336363"/>
            <a:ext cx="8728363" cy="44152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p>
            <a:r>
              <a:rPr lang="en-US" dirty="0"/>
              <a:t>Public Comparables</a:t>
            </a:r>
          </a:p>
        </p:txBody>
      </p:sp>
      <p:grpSp>
        <p:nvGrpSpPr>
          <p:cNvPr id="5" name="Group 4">
            <a:extLst>
              <a:ext uri="{FF2B5EF4-FFF2-40B4-BE49-F238E27FC236}">
                <a16:creationId xmlns:a16="http://schemas.microsoft.com/office/drawing/2014/main" id="{FF85DCC7-B7EB-4703-8B3B-64EEA9BD2DC1}"/>
              </a:ext>
            </a:extLst>
          </p:cNvPr>
          <p:cNvGrpSpPr/>
          <p:nvPr/>
        </p:nvGrpSpPr>
        <p:grpSpPr>
          <a:xfrm>
            <a:off x="2276394" y="4162926"/>
            <a:ext cx="6882286" cy="2587254"/>
            <a:chOff x="2384147" y="4253361"/>
            <a:chExt cx="6882286" cy="2587254"/>
          </a:xfrm>
        </p:grpSpPr>
        <p:pic>
          <p:nvPicPr>
            <p:cNvPr id="3074" name="Picture 2">
              <a:extLst>
                <a:ext uri="{FF2B5EF4-FFF2-40B4-BE49-F238E27FC236}">
                  <a16:creationId xmlns:a16="http://schemas.microsoft.com/office/drawing/2014/main" id="{EBEE3CC6-34DC-49CF-B4C2-F90ED0F136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742" t="-75000" r="-7742" b="-75000"/>
            <a:stretch/>
          </p:blipFill>
          <p:spPr bwMode="auto">
            <a:xfrm>
              <a:off x="4225902" y="4253361"/>
              <a:ext cx="1372783" cy="1371600"/>
            </a:xfrm>
            <a:prstGeom prst="flowChartConnector">
              <a:avLst/>
            </a:prstGeom>
            <a:solidFill>
              <a:srgbClr val="FFFFFF"/>
            </a:solidFill>
            <a:ln>
              <a:solidFill>
                <a:schemeClr val="tx1"/>
              </a:solidFill>
            </a:ln>
          </p:spPr>
        </p:pic>
        <p:pic>
          <p:nvPicPr>
            <p:cNvPr id="3076" name="Picture 4">
              <a:extLst>
                <a:ext uri="{FF2B5EF4-FFF2-40B4-BE49-F238E27FC236}">
                  <a16:creationId xmlns:a16="http://schemas.microsoft.com/office/drawing/2014/main" id="{71393716-1A1D-44D7-AC58-35531D34DD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 t="-25000" r="-43" b="-25000"/>
            <a:stretch/>
          </p:blipFill>
          <p:spPr bwMode="auto">
            <a:xfrm>
              <a:off x="7893650" y="4253361"/>
              <a:ext cx="1372783"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A7F9630-59D1-4CA4-87CE-2A862BBFB0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18" t="-100002" r="-3618" b="-100002"/>
            <a:stretch/>
          </p:blipFill>
          <p:spPr bwMode="auto">
            <a:xfrm>
              <a:off x="2384147" y="5469015"/>
              <a:ext cx="1372783"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6BDE6BDE-4CF8-4313-A289-217CC6EFAAA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618" t="-43751" r="-3618" b="-43751"/>
            <a:stretch/>
          </p:blipFill>
          <p:spPr bwMode="auto">
            <a:xfrm>
              <a:off x="6059776" y="5416493"/>
              <a:ext cx="1372783"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E2E41B35-C6AA-402C-93D5-1ED7941FCC7C}"/>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
        <p:nvSpPr>
          <p:cNvPr id="6" name="Oval 5">
            <a:extLst>
              <a:ext uri="{FF2B5EF4-FFF2-40B4-BE49-F238E27FC236}">
                <a16:creationId xmlns:a16="http://schemas.microsoft.com/office/drawing/2014/main" id="{6B3CD9D9-2F77-4649-8EC9-523BC0542403}"/>
              </a:ext>
            </a:extLst>
          </p:cNvPr>
          <p:cNvSpPr/>
          <p:nvPr/>
        </p:nvSpPr>
        <p:spPr bwMode="auto">
          <a:xfrm>
            <a:off x="457200" y="4162926"/>
            <a:ext cx="1371600" cy="1371600"/>
          </a:xfrm>
          <a:prstGeom prst="ellipse">
            <a:avLst/>
          </a:prstGeom>
          <a:blipFill dpi="0" rotWithShape="1">
            <a:blip r:embed="rId7" cstate="print">
              <a:extLst>
                <a:ext uri="{28A0092B-C50C-407E-A947-70E740481C1C}">
                  <a14:useLocalDpi xmlns:a14="http://schemas.microsoft.com/office/drawing/2010/main" val="0"/>
                </a:ext>
              </a:extLst>
            </a:blip>
            <a:srcRect/>
            <a:stretch>
              <a:fillRect l="6710" t="20000" r="6622" b="20000"/>
            </a:stretch>
          </a:blipFill>
          <a:ln>
            <a:solidFill>
              <a:schemeClr val="tx1"/>
            </a:solidFill>
          </a:ln>
        </p:spPr>
        <p:txBody>
          <a:bodyPr wrap="square" lIns="86709" tIns="43355" rIns="86709" bIns="43355" rtlCol="0" anchor="ctr">
            <a:spAutoFit/>
          </a:bodyPr>
          <a:lstStyle/>
          <a:p>
            <a:pPr algn="ctr"/>
            <a:endParaRPr lang="en-US" sz="1400" b="1" i="0" dirty="0">
              <a:solidFill>
                <a:schemeClr val="bg1"/>
              </a:solidFill>
              <a:latin typeface="Palatino Linotype" pitchFamily="18" charset="0"/>
            </a:endParaRPr>
          </a:p>
        </p:txBody>
      </p:sp>
      <p:graphicFrame>
        <p:nvGraphicFramePr>
          <p:cNvPr id="9" name="Диаграмма 3">
            <a:extLst>
              <a:ext uri="{FF2B5EF4-FFF2-40B4-BE49-F238E27FC236}">
                <a16:creationId xmlns:a16="http://schemas.microsoft.com/office/drawing/2014/main" id="{00000000-0008-0000-0200-000004000000}"/>
              </a:ext>
            </a:extLst>
          </p:cNvPr>
          <p:cNvGraphicFramePr>
            <a:graphicFrameLocks/>
          </p:cNvGraphicFramePr>
          <p:nvPr>
            <p:extLst>
              <p:ext uri="{D42A27DB-BD31-4B8C-83A1-F6EECF244321}">
                <p14:modId xmlns:p14="http://schemas.microsoft.com/office/powerpoint/2010/main" val="531499405"/>
              </p:ext>
            </p:extLst>
          </p:nvPr>
        </p:nvGraphicFramePr>
        <p:xfrm>
          <a:off x="1240631" y="952361"/>
          <a:ext cx="7150894" cy="3210565"/>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085760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20F45E5-A816-442C-82AD-3E163B2F2392}"/>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9C4FC827-A72A-42FE-A220-7AD9B79B270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8155D9A1-96D7-435A-8301-DB131DDF2CEA}"/>
              </a:ext>
            </a:extLst>
          </p:cNvPr>
          <p:cNvSpPr>
            <a:spLocks noGrp="1"/>
          </p:cNvSpPr>
          <p:nvPr>
            <p:ph type="title"/>
          </p:nvPr>
        </p:nvSpPr>
        <p:spPr>
          <a:xfrm>
            <a:off x="436418" y="336363"/>
            <a:ext cx="8728363" cy="44152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p>
            <a:r>
              <a:rPr lang="en-US" dirty="0"/>
              <a:t>Public Comparables</a:t>
            </a:r>
          </a:p>
        </p:txBody>
      </p:sp>
      <p:sp>
        <p:nvSpPr>
          <p:cNvPr id="8" name="TextBox 7">
            <a:extLst>
              <a:ext uri="{FF2B5EF4-FFF2-40B4-BE49-F238E27FC236}">
                <a16:creationId xmlns:a16="http://schemas.microsoft.com/office/drawing/2014/main" id="{3AD82AC5-349B-4872-8C31-4BCD9DE6B480}"/>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4" name="Object 3">
            <a:extLst>
              <a:ext uri="{FF2B5EF4-FFF2-40B4-BE49-F238E27FC236}">
                <a16:creationId xmlns:a16="http://schemas.microsoft.com/office/drawing/2014/main" id="{C4F7F293-BBB9-FBC3-2814-5941F346F69C}"/>
              </a:ext>
            </a:extLst>
          </p:cNvPr>
          <p:cNvGraphicFramePr>
            <a:graphicFrameLocks noChangeAspect="1"/>
          </p:cNvGraphicFramePr>
          <p:nvPr>
            <p:extLst>
              <p:ext uri="{D42A27DB-BD31-4B8C-83A1-F6EECF244321}">
                <p14:modId xmlns:p14="http://schemas.microsoft.com/office/powerpoint/2010/main" val="250794234"/>
              </p:ext>
            </p:extLst>
          </p:nvPr>
        </p:nvGraphicFramePr>
        <p:xfrm>
          <a:off x="475934" y="1114251"/>
          <a:ext cx="8649332" cy="5245177"/>
        </p:xfrm>
        <a:graphic>
          <a:graphicData uri="http://schemas.openxmlformats.org/presentationml/2006/ole">
            <mc:AlternateContent xmlns:mc="http://schemas.openxmlformats.org/markup-compatibility/2006">
              <mc:Choice xmlns:v="urn:schemas-microsoft-com:vml" Requires="v">
                <p:oleObj name="Worksheet" r:id="rId4" imgW="9487076" imgH="5753019" progId="Excel.Sheet.12">
                  <p:link updateAutomatic="1"/>
                </p:oleObj>
              </mc:Choice>
              <mc:Fallback>
                <p:oleObj name="Worksheet" r:id="rId4" imgW="9487076" imgH="5753019" progId="Excel.Sheet.12">
                  <p:link updateAutomatic="1"/>
                  <p:pic>
                    <p:nvPicPr>
                      <p:cNvPr id="4" name="Object 3">
                        <a:extLst>
                          <a:ext uri="{FF2B5EF4-FFF2-40B4-BE49-F238E27FC236}">
                            <a16:creationId xmlns:a16="http://schemas.microsoft.com/office/drawing/2014/main" id="{C4F7F293-BBB9-FBC3-2814-5941F346F69C}"/>
                          </a:ext>
                        </a:extLst>
                      </p:cNvPr>
                      <p:cNvPicPr/>
                      <p:nvPr/>
                    </p:nvPicPr>
                    <p:blipFill>
                      <a:blip r:embed="rId5"/>
                      <a:stretch>
                        <a:fillRect/>
                      </a:stretch>
                    </p:blipFill>
                    <p:spPr>
                      <a:xfrm>
                        <a:off x="475934" y="1114251"/>
                        <a:ext cx="8649332" cy="5245177"/>
                      </a:xfrm>
                      <a:prstGeom prst="rect">
                        <a:avLst/>
                      </a:prstGeom>
                    </p:spPr>
                  </p:pic>
                </p:oleObj>
              </mc:Fallback>
            </mc:AlternateContent>
          </a:graphicData>
        </a:graphic>
      </p:graphicFrame>
    </p:spTree>
    <p:extLst>
      <p:ext uri="{BB962C8B-B14F-4D97-AF65-F5344CB8AC3E}">
        <p14:creationId xmlns:p14="http://schemas.microsoft.com/office/powerpoint/2010/main" val="2346259790"/>
      </p:ext>
    </p:extLst>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FEEC1C1-523C-45B3-9F98-88E9D298930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14D4CC57-8FB4-4575-A10A-E3191CF1E655}"/>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67260FE1-8AD6-4C57-95E8-4A5520AD2F5A}"/>
              </a:ext>
            </a:extLst>
          </p:cNvPr>
          <p:cNvSpPr>
            <a:spLocks noGrp="1"/>
          </p:cNvSpPr>
          <p:nvPr>
            <p:ph type="title"/>
          </p:nvPr>
        </p:nvSpPr>
        <p:spPr>
          <a:xfrm>
            <a:off x="436419" y="400425"/>
            <a:ext cx="8728363" cy="441526"/>
          </a:xfrm>
        </p:spPr>
        <p:txBody>
          <a:bodyPr/>
          <a:lstStyle/>
          <a:p>
            <a:r>
              <a:rPr lang="en-US" dirty="0"/>
              <a:t>Telehealth Index Vs. S&amp;P 500 </a:t>
            </a:r>
          </a:p>
        </p:txBody>
      </p:sp>
      <p:sp>
        <p:nvSpPr>
          <p:cNvPr id="5" name="TextBox 4">
            <a:extLst>
              <a:ext uri="{FF2B5EF4-FFF2-40B4-BE49-F238E27FC236}">
                <a16:creationId xmlns:a16="http://schemas.microsoft.com/office/drawing/2014/main" id="{1380C686-2444-4ACC-9E11-49A334B3E619}"/>
              </a:ext>
            </a:extLst>
          </p:cNvPr>
          <p:cNvSpPr txBox="1"/>
          <p:nvPr/>
        </p:nvSpPr>
        <p:spPr>
          <a:xfrm>
            <a:off x="1986280" y="6575901"/>
            <a:ext cx="562864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DCA </a:t>
            </a:r>
            <a:r>
              <a:rPr lang="en-US" dirty="0"/>
              <a:t>Telehealth</a:t>
            </a:r>
            <a:r>
              <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Index: </a:t>
            </a:r>
            <a:r>
              <a:rPr lang="en-US" dirty="0"/>
              <a:t>TDOC</a:t>
            </a:r>
            <a:r>
              <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a:t>
            </a:r>
            <a:r>
              <a:rPr lang="en-US" dirty="0"/>
              <a:t>LFMD, OTRK, MEDS, AMWL</a:t>
            </a:r>
            <a:endPar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9" name="TextBox 8">
            <a:extLst>
              <a:ext uri="{FF2B5EF4-FFF2-40B4-BE49-F238E27FC236}">
                <a16:creationId xmlns:a16="http://schemas.microsoft.com/office/drawing/2014/main" id="{745FB1AA-293D-43C9-BC1C-D3BB4C0A2A9F}"/>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6" name="Object 5">
            <a:extLst>
              <a:ext uri="{FF2B5EF4-FFF2-40B4-BE49-F238E27FC236}">
                <a16:creationId xmlns:a16="http://schemas.microsoft.com/office/drawing/2014/main" id="{526D6FAB-B7F4-3C8F-8E88-27186A5EE424}"/>
              </a:ext>
            </a:extLst>
          </p:cNvPr>
          <p:cNvGraphicFramePr>
            <a:graphicFrameLocks noChangeAspect="1"/>
          </p:cNvGraphicFramePr>
          <p:nvPr>
            <p:extLst>
              <p:ext uri="{D42A27DB-BD31-4B8C-83A1-F6EECF244321}">
                <p14:modId xmlns:p14="http://schemas.microsoft.com/office/powerpoint/2010/main" val="3837481548"/>
              </p:ext>
            </p:extLst>
          </p:nvPr>
        </p:nvGraphicFramePr>
        <p:xfrm>
          <a:off x="446088" y="1189038"/>
          <a:ext cx="8675687" cy="4918075"/>
        </p:xfrm>
        <a:graphic>
          <a:graphicData uri="http://schemas.openxmlformats.org/presentationml/2006/ole">
            <mc:AlternateContent xmlns:mc="http://schemas.openxmlformats.org/markup-compatibility/2006">
              <mc:Choice xmlns:v="urn:schemas-microsoft-com:vml" Requires="v">
                <p:oleObj name="Worksheet" r:id="rId3" imgW="11258646" imgH="6381793" progId="Excel.Sheet.12">
                  <p:link updateAutomatic="1"/>
                </p:oleObj>
              </mc:Choice>
              <mc:Fallback>
                <p:oleObj name="Worksheet" r:id="rId3" imgW="11258646" imgH="6381793" progId="Excel.Sheet.12">
                  <p:link updateAutomatic="1"/>
                  <p:pic>
                    <p:nvPicPr>
                      <p:cNvPr id="6" name="Object 5">
                        <a:extLst>
                          <a:ext uri="{FF2B5EF4-FFF2-40B4-BE49-F238E27FC236}">
                            <a16:creationId xmlns:a16="http://schemas.microsoft.com/office/drawing/2014/main" id="{526D6FAB-B7F4-3C8F-8E88-27186A5EE424}"/>
                          </a:ext>
                        </a:extLst>
                      </p:cNvPr>
                      <p:cNvPicPr/>
                      <p:nvPr/>
                    </p:nvPicPr>
                    <p:blipFill>
                      <a:blip r:embed="rId4"/>
                      <a:stretch>
                        <a:fillRect/>
                      </a:stretch>
                    </p:blipFill>
                    <p:spPr>
                      <a:xfrm>
                        <a:off x="446088" y="1189038"/>
                        <a:ext cx="8675687" cy="4918075"/>
                      </a:xfrm>
                      <a:prstGeom prst="rect">
                        <a:avLst/>
                      </a:prstGeom>
                    </p:spPr>
                  </p:pic>
                </p:oleObj>
              </mc:Fallback>
            </mc:AlternateContent>
          </a:graphicData>
        </a:graphic>
      </p:graphicFrame>
    </p:spTree>
    <p:extLst>
      <p:ext uri="{BB962C8B-B14F-4D97-AF65-F5344CB8AC3E}">
        <p14:creationId xmlns:p14="http://schemas.microsoft.com/office/powerpoint/2010/main" val="3383712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6105F63-0B0D-4DA0-91D7-8257A918B903}"/>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4" name="Straight Connector 3">
            <a:extLst>
              <a:ext uri="{FF2B5EF4-FFF2-40B4-BE49-F238E27FC236}">
                <a16:creationId xmlns:a16="http://schemas.microsoft.com/office/drawing/2014/main" id="{D9E15478-E81E-4837-98CA-DB4A1779B1FF}"/>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5" name="Straight Connector 4">
            <a:extLst>
              <a:ext uri="{FF2B5EF4-FFF2-40B4-BE49-F238E27FC236}">
                <a16:creationId xmlns:a16="http://schemas.microsoft.com/office/drawing/2014/main" id="{569616CB-8E3C-4921-8AA2-7E3F2B017862}"/>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2" name="Content Placeholder 1">
            <a:extLst>
              <a:ext uri="{FF2B5EF4-FFF2-40B4-BE49-F238E27FC236}">
                <a16:creationId xmlns:a16="http://schemas.microsoft.com/office/drawing/2014/main" id="{61E1FA09-1D33-4BB0-9332-16208CE603CB}"/>
              </a:ext>
            </a:extLst>
          </p:cNvPr>
          <p:cNvSpPr>
            <a:spLocks noGrp="1"/>
          </p:cNvSpPr>
          <p:nvPr>
            <p:ph idx="1"/>
          </p:nvPr>
        </p:nvSpPr>
        <p:spPr>
          <a:xfrm>
            <a:off x="436419" y="1046481"/>
            <a:ext cx="8728363" cy="4827494"/>
          </a:xfrm>
        </p:spPr>
        <p:txBody>
          <a:bodyPr/>
          <a:lstStyle/>
          <a:p>
            <a:r>
              <a:rPr lang="en-US" sz="1100" b="1" dirty="0">
                <a:solidFill>
                  <a:srgbClr val="333333"/>
                </a:solidFill>
                <a:latin typeface="Palatino Linotype "/>
              </a:rPr>
              <a:t>Medical Group Practice Management revenues</a:t>
            </a:r>
            <a:r>
              <a:rPr lang="en-US" sz="1100" dirty="0">
                <a:solidFill>
                  <a:srgbClr val="333333"/>
                </a:solidFill>
                <a:latin typeface="Palatino Linotype "/>
              </a:rPr>
              <a:t> are expected to increase at an annualized rate of 3.4% from 2022 to 2027. Demand for healthcare services is projected to remain strong, driven by the aging baby boomer population and the rising prevalence of chronic conditions. In addition, healthcare reform is anticipated increase the number of insured patients, thereby boosting demand.</a:t>
            </a:r>
          </a:p>
          <a:p>
            <a:r>
              <a:rPr lang="en-US" sz="1100" b="1" dirty="0">
                <a:solidFill>
                  <a:srgbClr val="333333"/>
                </a:solidFill>
                <a:latin typeface="Palatino Linotype "/>
              </a:rPr>
              <a:t>External Drivers</a:t>
            </a:r>
          </a:p>
          <a:p>
            <a:pPr lvl="1"/>
            <a:r>
              <a:rPr lang="en-US" sz="1100" b="1" dirty="0">
                <a:solidFill>
                  <a:srgbClr val="333333"/>
                </a:solidFill>
                <a:latin typeface="Palatino Linotype "/>
              </a:rPr>
              <a:t>Federal funding for Medicare and Medicaid: </a:t>
            </a:r>
            <a:r>
              <a:rPr lang="en-US" sz="1100" dirty="0">
                <a:solidFill>
                  <a:srgbClr val="333333"/>
                </a:solidFill>
                <a:latin typeface="Palatino Linotype "/>
                <a:ea typeface="+mn-ea"/>
                <a:cs typeface="+mn-cs"/>
              </a:rPr>
              <a:t>Medicare and Medicaid reimbursement accounts for a significant share of industry revenue. Therefore, as funding for and access to Medicare and Medicaid increases, demand for industry services also increases. In 2022, federal funding for Medicare and Medicaid is expected to increase, representing a potential opportunity for the industry. </a:t>
            </a:r>
          </a:p>
          <a:p>
            <a:pPr lvl="1"/>
            <a:r>
              <a:rPr lang="en-US" sz="1100" b="1" dirty="0">
                <a:solidFill>
                  <a:srgbClr val="333333"/>
                </a:solidFill>
                <a:latin typeface="Palatino Linotype "/>
                <a:ea typeface="+mn-ea"/>
                <a:cs typeface="+mn-cs"/>
              </a:rPr>
              <a:t>Number of adults aged 65 and older: </a:t>
            </a:r>
            <a:r>
              <a:rPr lang="en-US" sz="1100" dirty="0">
                <a:solidFill>
                  <a:srgbClr val="333333"/>
                </a:solidFill>
                <a:latin typeface="Palatino Linotype "/>
                <a:ea typeface="+mn-ea"/>
                <a:cs typeface="+mn-cs"/>
              </a:rPr>
              <a:t>Adults aged 65 and older account for the second-largest market for industry services. As people age, they are more likely to develop age-related health conditions and accumulate higher healthcare costs. Over the five years to 2027, the number of adults aged 65 and older is anticipated to increase at an annualized rate of 2.8% to reach 67.6 m individuals. </a:t>
            </a:r>
          </a:p>
          <a:p>
            <a:pPr lvl="1"/>
            <a:r>
              <a:rPr lang="en-US" sz="1100" b="1" dirty="0">
                <a:solidFill>
                  <a:srgbClr val="333333"/>
                </a:solidFill>
                <a:latin typeface="Palatino Linotype "/>
                <a:ea typeface="+mn-ea"/>
                <a:cs typeface="+mn-cs"/>
              </a:rPr>
              <a:t>Number of people with private health insurance: </a:t>
            </a:r>
            <a:r>
              <a:rPr lang="en-US" sz="1100" dirty="0">
                <a:solidFill>
                  <a:srgbClr val="333333"/>
                </a:solidFill>
                <a:latin typeface="Palatino Linotype "/>
                <a:ea typeface="+mn-ea"/>
                <a:cs typeface="+mn-cs"/>
              </a:rPr>
              <a:t>Primary care and specialist doctor visits represent the main expense covered by private health insurance. As more people gain coverage, healthcare services become more affordable and demand for industry services rises. In addition, healthcare reform has brough in an influx of newly insured individuals. </a:t>
            </a:r>
            <a:r>
              <a:rPr lang="en-US" sz="1100" dirty="0">
                <a:solidFill>
                  <a:srgbClr val="333333"/>
                </a:solidFill>
                <a:latin typeface="Palatino Linotype (Body)"/>
                <a:ea typeface="+mn-ea"/>
                <a:cs typeface="+mn-cs"/>
              </a:rPr>
              <a:t>The number of privately insured individuals is expected to increase in 2022, but the total is expected to fall below pre-pandemic totals, posing a threat to industry operators.  </a:t>
            </a:r>
            <a:endParaRPr lang="en-US" sz="1100" dirty="0">
              <a:solidFill>
                <a:srgbClr val="333333"/>
              </a:solidFill>
              <a:latin typeface="Palatino Linotype "/>
              <a:ea typeface="+mn-ea"/>
              <a:cs typeface="+mn-cs"/>
            </a:endParaRPr>
          </a:p>
          <a:p>
            <a:pPr lvl="1"/>
            <a:r>
              <a:rPr lang="en-US" sz="1100" b="1" dirty="0">
                <a:solidFill>
                  <a:srgbClr val="333333"/>
                </a:solidFill>
                <a:latin typeface="Palatino Linotype "/>
                <a:ea typeface="+mn-ea"/>
                <a:cs typeface="+mn-cs"/>
              </a:rPr>
              <a:t>Per capita disposable income</a:t>
            </a:r>
            <a:r>
              <a:rPr lang="en-US" sz="1100" dirty="0">
                <a:solidFill>
                  <a:srgbClr val="333333"/>
                </a:solidFill>
                <a:latin typeface="Palatino Linotype "/>
                <a:ea typeface="+mn-ea"/>
                <a:cs typeface="+mn-cs"/>
              </a:rPr>
              <a:t>: The economic indicators that drive disposable income levels are expected to steadily strengthen from 2022 – 2027, following the expected correction in 2022. Continued increases in employment and overall economic growth will support a proportionate rise in per capita income as a result. However, mounting inflation stands to pressure consumer spending. Overall, per capita disposable income is anticipated to increase at an annualized rate of 1.7% to 2027.</a:t>
            </a:r>
          </a:p>
          <a:p>
            <a:r>
              <a:rPr lang="en-US" sz="1100" b="1" dirty="0">
                <a:solidFill>
                  <a:srgbClr val="333333"/>
                </a:solidFill>
                <a:latin typeface="Palatino Linotype "/>
              </a:rPr>
              <a:t>Industry Outlook</a:t>
            </a:r>
          </a:p>
          <a:p>
            <a:pPr lvl="1"/>
            <a:r>
              <a:rPr lang="en-US" sz="1100" b="1" dirty="0">
                <a:solidFill>
                  <a:srgbClr val="333333"/>
                </a:solidFill>
                <a:latin typeface="Palatino Linotype "/>
                <a:ea typeface="+mn-ea"/>
                <a:cs typeface="+mn-cs"/>
              </a:rPr>
              <a:t>Continued Growth: </a:t>
            </a:r>
            <a:r>
              <a:rPr lang="en-US" sz="1100" dirty="0">
                <a:solidFill>
                  <a:srgbClr val="333333"/>
                </a:solidFill>
                <a:latin typeface="Palatino Linotype "/>
                <a:ea typeface="+mn-ea"/>
                <a:cs typeface="+mn-cs"/>
              </a:rPr>
              <a:t>Over the coming years, healthcare reform, aging demographics and medical personnel shortages will likely continue to shape the Medical Group Practice Management industry.</a:t>
            </a:r>
          </a:p>
          <a:p>
            <a:pPr lvl="1"/>
            <a:r>
              <a:rPr lang="en-US" sz="1100" b="1" dirty="0">
                <a:solidFill>
                  <a:srgbClr val="333333"/>
                </a:solidFill>
                <a:latin typeface="Palatino Linotype "/>
                <a:ea typeface="+mn-ea"/>
                <a:cs typeface="+mn-cs"/>
              </a:rPr>
              <a:t>Emerging Trends: </a:t>
            </a:r>
            <a:r>
              <a:rPr lang="en-US" sz="1100" dirty="0">
                <a:solidFill>
                  <a:srgbClr val="333333"/>
                </a:solidFill>
                <a:latin typeface="Palatino Linotype "/>
                <a:ea typeface="+mn-ea"/>
                <a:cs typeface="+mn-cs"/>
              </a:rPr>
              <a:t>Structural changes borne from the COVID-19 (coronavirus) pandemic, such as telehealth consultation, are expected to continue driving innovation in terms of patient-doctor interaction</a:t>
            </a:r>
          </a:p>
          <a:p>
            <a:pPr lvl="1"/>
            <a:endParaRPr lang="en-US" sz="1100" dirty="0">
              <a:solidFill>
                <a:srgbClr val="333333"/>
              </a:solidFill>
              <a:latin typeface="Helvetica Neue"/>
              <a:ea typeface="+mn-ea"/>
              <a:cs typeface="+mn-cs"/>
            </a:endParaRPr>
          </a:p>
        </p:txBody>
      </p:sp>
      <p:sp>
        <p:nvSpPr>
          <p:cNvPr id="3" name="Title 2">
            <a:extLst>
              <a:ext uri="{FF2B5EF4-FFF2-40B4-BE49-F238E27FC236}">
                <a16:creationId xmlns:a16="http://schemas.microsoft.com/office/drawing/2014/main" id="{90FC9A25-15C8-4835-B71F-D2D6DD19D9EA}"/>
              </a:ext>
            </a:extLst>
          </p:cNvPr>
          <p:cNvSpPr>
            <a:spLocks noGrp="1"/>
          </p:cNvSpPr>
          <p:nvPr>
            <p:ph type="title"/>
          </p:nvPr>
        </p:nvSpPr>
        <p:spPr>
          <a:xfrm>
            <a:off x="436419" y="400425"/>
            <a:ext cx="8728363" cy="441526"/>
          </a:xfrm>
        </p:spPr>
        <p:txBody>
          <a:bodyPr/>
          <a:lstStyle/>
          <a:p>
            <a:r>
              <a:rPr lang="en-US" dirty="0"/>
              <a:t>Medical group practice management Key Takeaways</a:t>
            </a:r>
          </a:p>
        </p:txBody>
      </p:sp>
      <p:sp>
        <p:nvSpPr>
          <p:cNvPr id="7" name="TextBox 6">
            <a:extLst>
              <a:ext uri="{FF2B5EF4-FFF2-40B4-BE49-F238E27FC236}">
                <a16:creationId xmlns:a16="http://schemas.microsoft.com/office/drawing/2014/main" id="{7A22C8F4-5D05-4ABC-AB94-AB58F4D42780}"/>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lang="en-US" sz="800" dirty="0">
                <a:latin typeface="+mj-lt"/>
              </a:rPr>
              <a:t>IBISWorld</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5076336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3D02F82A-859F-4AD6-9A86-EF2A22906611}"/>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8D7D4CF8-37A7-48ED-AC94-2084EA59EF4D}"/>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8155D9A1-96D7-435A-8301-DB131DDF2CEA}"/>
              </a:ext>
            </a:extLst>
          </p:cNvPr>
          <p:cNvSpPr>
            <a:spLocks noGrp="1"/>
          </p:cNvSpPr>
          <p:nvPr>
            <p:ph type="title"/>
          </p:nvPr>
        </p:nvSpPr>
        <p:spPr>
          <a:xfrm>
            <a:off x="436418" y="336363"/>
            <a:ext cx="8728363" cy="44524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p>
            <a:r>
              <a:rPr lang="en-US" dirty="0"/>
              <a:t>Recent Private Transactions</a:t>
            </a:r>
          </a:p>
        </p:txBody>
      </p:sp>
      <p:sp>
        <p:nvSpPr>
          <p:cNvPr id="7" name="TextBox 6">
            <a:extLst>
              <a:ext uri="{FF2B5EF4-FFF2-40B4-BE49-F238E27FC236}">
                <a16:creationId xmlns:a16="http://schemas.microsoft.com/office/drawing/2014/main" id="{BC1BA6B0-FF71-46A3-A032-6BEB5194E080}"/>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8" name="Table 7">
            <a:extLst>
              <a:ext uri="{FF2B5EF4-FFF2-40B4-BE49-F238E27FC236}">
                <a16:creationId xmlns:a16="http://schemas.microsoft.com/office/drawing/2014/main" id="{D57982C4-06E7-7A5B-143F-ED92EA65A486}"/>
              </a:ext>
            </a:extLst>
          </p:cNvPr>
          <p:cNvGraphicFramePr>
            <a:graphicFrameLocks noGrp="1"/>
          </p:cNvGraphicFramePr>
          <p:nvPr>
            <p:extLst>
              <p:ext uri="{D42A27DB-BD31-4B8C-83A1-F6EECF244321}">
                <p14:modId xmlns:p14="http://schemas.microsoft.com/office/powerpoint/2010/main" val="594995582"/>
              </p:ext>
            </p:extLst>
          </p:nvPr>
        </p:nvGraphicFramePr>
        <p:xfrm>
          <a:off x="436418" y="1227221"/>
          <a:ext cx="8720283" cy="3828323"/>
        </p:xfrm>
        <a:graphic>
          <a:graphicData uri="http://schemas.openxmlformats.org/drawingml/2006/table">
            <a:tbl>
              <a:tblPr/>
              <a:tblGrid>
                <a:gridCol w="828839">
                  <a:extLst>
                    <a:ext uri="{9D8B030D-6E8A-4147-A177-3AD203B41FA5}">
                      <a16:colId xmlns:a16="http://schemas.microsoft.com/office/drawing/2014/main" val="4078022179"/>
                    </a:ext>
                  </a:extLst>
                </a:gridCol>
                <a:gridCol w="1587816">
                  <a:extLst>
                    <a:ext uri="{9D8B030D-6E8A-4147-A177-3AD203B41FA5}">
                      <a16:colId xmlns:a16="http://schemas.microsoft.com/office/drawing/2014/main" val="3059673806"/>
                    </a:ext>
                  </a:extLst>
                </a:gridCol>
                <a:gridCol w="1587816">
                  <a:extLst>
                    <a:ext uri="{9D8B030D-6E8A-4147-A177-3AD203B41FA5}">
                      <a16:colId xmlns:a16="http://schemas.microsoft.com/office/drawing/2014/main" val="3236853982"/>
                    </a:ext>
                  </a:extLst>
                </a:gridCol>
                <a:gridCol w="4715812">
                  <a:extLst>
                    <a:ext uri="{9D8B030D-6E8A-4147-A177-3AD203B41FA5}">
                      <a16:colId xmlns:a16="http://schemas.microsoft.com/office/drawing/2014/main" val="3823290776"/>
                    </a:ext>
                  </a:extLst>
                </a:gridCol>
              </a:tblGrid>
              <a:tr h="522044">
                <a:tc>
                  <a:txBody>
                    <a:bodyPr/>
                    <a:lstStyle/>
                    <a:p>
                      <a:pPr algn="ctr" fontAlgn="ctr"/>
                      <a:r>
                        <a:rPr lang="en-US" sz="1000" b="1" i="0" u="none" strike="noStrike">
                          <a:solidFill>
                            <a:srgbClr val="FFFFFF"/>
                          </a:solidFill>
                          <a:effectLst/>
                          <a:latin typeface="Palatino Linotype (body)"/>
                        </a:rPr>
                        <a:t>Deal Date</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407EC9"/>
                    </a:solidFill>
                  </a:tcPr>
                </a:tc>
                <a:tc>
                  <a:txBody>
                    <a:bodyPr/>
                    <a:lstStyle/>
                    <a:p>
                      <a:pPr algn="ctr" fontAlgn="ctr"/>
                      <a:r>
                        <a:rPr lang="en-US" sz="1000" b="1" i="0" u="none" strike="noStrike">
                          <a:solidFill>
                            <a:srgbClr val="FFFFFF"/>
                          </a:solidFill>
                          <a:effectLst/>
                          <a:latin typeface="Palatino Linotype (body)"/>
                        </a:rPr>
                        <a:t>Target</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407EC9"/>
                    </a:solidFill>
                  </a:tcPr>
                </a:tc>
                <a:tc>
                  <a:txBody>
                    <a:bodyPr/>
                    <a:lstStyle/>
                    <a:p>
                      <a:pPr algn="ctr" fontAlgn="ctr"/>
                      <a:r>
                        <a:rPr lang="en-US" sz="1000" b="1" i="0" u="none" strike="noStrike">
                          <a:solidFill>
                            <a:srgbClr val="FFFFFF"/>
                          </a:solidFill>
                          <a:effectLst/>
                          <a:latin typeface="Palatino Linotype (body)"/>
                        </a:rPr>
                        <a:t>Acquirer</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407EC9"/>
                    </a:solidFill>
                  </a:tcPr>
                </a:tc>
                <a:tc>
                  <a:txBody>
                    <a:bodyPr/>
                    <a:lstStyle/>
                    <a:p>
                      <a:pPr algn="ctr" fontAlgn="ctr"/>
                      <a:r>
                        <a:rPr lang="en-US" sz="1000" b="1" i="0" u="none" strike="noStrike">
                          <a:solidFill>
                            <a:srgbClr val="FFFFFF"/>
                          </a:solidFill>
                          <a:effectLst/>
                          <a:latin typeface="Palatino Linotype (body)"/>
                        </a:rPr>
                        <a:t>Deal Synopsis</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407EC9"/>
                    </a:solidFill>
                  </a:tcPr>
                </a:tc>
                <a:extLst>
                  <a:ext uri="{0D108BD9-81ED-4DB2-BD59-A6C34878D82A}">
                    <a16:rowId xmlns:a16="http://schemas.microsoft.com/office/drawing/2014/main" val="2604063420"/>
                  </a:ext>
                </a:extLst>
              </a:tr>
              <a:tr h="1152847">
                <a:tc>
                  <a:txBody>
                    <a:bodyPr/>
                    <a:lstStyle/>
                    <a:p>
                      <a:pPr algn="ctr" fontAlgn="ctr"/>
                      <a:r>
                        <a:rPr lang="en-US" sz="1000" b="0" i="0" u="none" strike="noStrike" dirty="0">
                          <a:solidFill>
                            <a:srgbClr val="000000"/>
                          </a:solidFill>
                          <a:effectLst/>
                          <a:latin typeface="Palatino Linotype (Body)"/>
                        </a:rPr>
                        <a:t>08-Aug-2022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EEF3F8"/>
                    </a:solidFill>
                  </a:tcPr>
                </a:tc>
                <a:tc>
                  <a:txBody>
                    <a:bodyPr/>
                    <a:lstStyle/>
                    <a:p>
                      <a:pPr algn="ctr" fontAlgn="ctr"/>
                      <a:r>
                        <a:rPr lang="en-US" sz="1000" b="0" i="0" u="none" strike="noStrike">
                          <a:solidFill>
                            <a:srgbClr val="000000"/>
                          </a:solidFill>
                          <a:effectLst/>
                          <a:latin typeface="Palatino Linotype (Body)"/>
                        </a:rPr>
                        <a:t>VIE Healthcare</a:t>
                      </a:r>
                    </a:p>
                  </a:txBody>
                  <a:tcPr marL="9525" marR="9525" marT="9525" marB="0" anchor="ctr">
                    <a:lnL>
                      <a:noFill/>
                    </a:lnL>
                    <a:lnR>
                      <a:noFill/>
                    </a:lnR>
                    <a:lnT>
                      <a:noFill/>
                    </a:lnT>
                    <a:lnB>
                      <a:noFill/>
                    </a:lnB>
                    <a:solidFill>
                      <a:srgbClr val="EEF3F8"/>
                    </a:solidFill>
                  </a:tcPr>
                </a:tc>
                <a:tc>
                  <a:txBody>
                    <a:bodyPr/>
                    <a:lstStyle/>
                    <a:p>
                      <a:pPr algn="ctr" fontAlgn="ctr"/>
                      <a:r>
                        <a:rPr lang="en-US" sz="1000" b="0" i="0" u="none" strike="noStrike">
                          <a:solidFill>
                            <a:srgbClr val="000000"/>
                          </a:solidFill>
                          <a:effectLst/>
                          <a:latin typeface="Palatino Linotype (Body)"/>
                        </a:rPr>
                        <a:t>SpendMend</a:t>
                      </a:r>
                    </a:p>
                  </a:txBody>
                  <a:tcPr marL="9525" marR="9525" marT="9525" marB="0" anchor="ctr">
                    <a:lnL>
                      <a:noFill/>
                    </a:lnL>
                    <a:lnR>
                      <a:noFill/>
                    </a:lnR>
                    <a:lnT>
                      <a:noFill/>
                    </a:lnT>
                    <a:lnB>
                      <a:noFill/>
                    </a:lnB>
                    <a:solidFill>
                      <a:srgbClr val="EEF3F8"/>
                    </a:solidFill>
                  </a:tcPr>
                </a:tc>
                <a:tc>
                  <a:txBody>
                    <a:bodyPr/>
                    <a:lstStyle/>
                    <a:p>
                      <a:pPr algn="l" fontAlgn="ctr"/>
                      <a:r>
                        <a:rPr lang="en-US" sz="1000" b="0" i="0" u="none" strike="noStrike" dirty="0">
                          <a:solidFill>
                            <a:srgbClr val="000000"/>
                          </a:solidFill>
                          <a:effectLst/>
                          <a:latin typeface="Palatino Linotype (Body)"/>
                        </a:rPr>
                        <a:t>The company was acquired by </a:t>
                      </a:r>
                      <a:r>
                        <a:rPr lang="en-US" sz="1000" b="0" i="0" u="none" strike="noStrike" dirty="0" err="1">
                          <a:solidFill>
                            <a:srgbClr val="000000"/>
                          </a:solidFill>
                          <a:effectLst/>
                          <a:latin typeface="Palatino Linotype (Body)"/>
                        </a:rPr>
                        <a:t>SpendMend</a:t>
                      </a:r>
                      <a:r>
                        <a:rPr lang="en-US" sz="1000" b="0" i="0" u="none" strike="noStrike" dirty="0">
                          <a:solidFill>
                            <a:srgbClr val="000000"/>
                          </a:solidFill>
                          <a:effectLst/>
                          <a:latin typeface="Palatino Linotype (Body)"/>
                        </a:rPr>
                        <a:t>, via its financial sponsors Morgan Stanley Capital Partners, Sheridan Capital Partners, </a:t>
                      </a:r>
                      <a:r>
                        <a:rPr lang="en-US" sz="1000" b="0" i="0" u="none" strike="noStrike" dirty="0" err="1">
                          <a:solidFill>
                            <a:srgbClr val="000000"/>
                          </a:solidFill>
                          <a:effectLst/>
                          <a:latin typeface="Palatino Linotype (Body)"/>
                        </a:rPr>
                        <a:t>Varagon</a:t>
                      </a:r>
                      <a:r>
                        <a:rPr lang="en-US" sz="1000" b="0" i="0" u="none" strike="noStrike" dirty="0">
                          <a:solidFill>
                            <a:srgbClr val="000000"/>
                          </a:solidFill>
                          <a:effectLst/>
                          <a:latin typeface="Palatino Linotype (Body)"/>
                        </a:rPr>
                        <a:t> Capital Partners and Churchill Asset Management, through an LBO on August 8, 2022 for an undisclosed amount.</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EEF3F8"/>
                    </a:solidFill>
                  </a:tcPr>
                </a:tc>
                <a:extLst>
                  <a:ext uri="{0D108BD9-81ED-4DB2-BD59-A6C34878D82A}">
                    <a16:rowId xmlns:a16="http://schemas.microsoft.com/office/drawing/2014/main" val="2942406583"/>
                  </a:ext>
                </a:extLst>
              </a:tr>
              <a:tr h="1054964">
                <a:tc>
                  <a:txBody>
                    <a:bodyPr/>
                    <a:lstStyle/>
                    <a:p>
                      <a:pPr algn="ctr" fontAlgn="ctr"/>
                      <a:r>
                        <a:rPr lang="en-US" sz="1000" b="0" i="0" u="none" strike="noStrike">
                          <a:solidFill>
                            <a:srgbClr val="000000"/>
                          </a:solidFill>
                          <a:effectLst/>
                          <a:latin typeface="Palatino Linotype (Body)"/>
                        </a:rPr>
                        <a:t>26-Jul-2022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ctr"/>
                      <a:r>
                        <a:rPr lang="en-US" sz="1000" b="0" i="0" u="none" strike="noStrike">
                          <a:solidFill>
                            <a:srgbClr val="000000"/>
                          </a:solidFill>
                          <a:effectLst/>
                          <a:latin typeface="Palatino Linotype (Body)"/>
                        </a:rPr>
                        <a:t>Allyhealth</a:t>
                      </a:r>
                    </a:p>
                  </a:txBody>
                  <a:tcPr marL="9525" marR="9525" marT="9525" marB="0" anchor="ctr">
                    <a:lnL>
                      <a:noFill/>
                    </a:lnL>
                    <a:lnR>
                      <a:noFill/>
                    </a:lnR>
                    <a:lnT>
                      <a:noFill/>
                    </a:lnT>
                    <a:lnB>
                      <a:noFill/>
                    </a:lnB>
                    <a:solidFill>
                      <a:srgbClr val="FFFFFF"/>
                    </a:solidFill>
                  </a:tcPr>
                </a:tc>
                <a:tc>
                  <a:txBody>
                    <a:bodyPr/>
                    <a:lstStyle/>
                    <a:p>
                      <a:pPr algn="ctr" fontAlgn="ctr"/>
                      <a:r>
                        <a:rPr lang="en-US" sz="1000" b="0" i="0" u="none" strike="noStrike">
                          <a:solidFill>
                            <a:srgbClr val="000000"/>
                          </a:solidFill>
                          <a:effectLst/>
                          <a:latin typeface="Palatino Linotype (Body)"/>
                        </a:rPr>
                        <a:t>PES</a:t>
                      </a:r>
                    </a:p>
                  </a:txBody>
                  <a:tcPr marL="9525" marR="9525" marT="9525" marB="0" anchor="ctr">
                    <a:lnL>
                      <a:noFill/>
                    </a:lnL>
                    <a:lnR>
                      <a:noFill/>
                    </a:lnR>
                    <a:lnT>
                      <a:noFill/>
                    </a:lnT>
                    <a:lnB>
                      <a:noFill/>
                    </a:lnB>
                    <a:solidFill>
                      <a:srgbClr val="FFFFFF"/>
                    </a:solidFill>
                  </a:tcPr>
                </a:tc>
                <a:tc>
                  <a:txBody>
                    <a:bodyPr/>
                    <a:lstStyle/>
                    <a:p>
                      <a:pPr algn="l" fontAlgn="ctr"/>
                      <a:r>
                        <a:rPr lang="en-US" sz="1000" b="0" i="0" u="none" strike="noStrike">
                          <a:solidFill>
                            <a:srgbClr val="000000"/>
                          </a:solidFill>
                          <a:effectLst/>
                          <a:latin typeface="Palatino Linotype (Body)"/>
                        </a:rPr>
                        <a:t>The company was acquired by PES for an undisclosed amount on July 26, 2022. The acquisition of AllyHealth fits into PES' strategy of providing exceptional benefits technology, administration and education solutions.</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4027352549"/>
                  </a:ext>
                </a:extLst>
              </a:tr>
              <a:tr h="1098468">
                <a:tc>
                  <a:txBody>
                    <a:bodyPr/>
                    <a:lstStyle/>
                    <a:p>
                      <a:pPr algn="ctr" fontAlgn="ctr"/>
                      <a:r>
                        <a:rPr lang="en-US" sz="1000" b="0" i="0" u="none" strike="noStrike">
                          <a:solidFill>
                            <a:srgbClr val="000000"/>
                          </a:solidFill>
                          <a:effectLst/>
                          <a:latin typeface="Palatino Linotype (Body)"/>
                        </a:rPr>
                        <a:t>01-Jul-2022</a:t>
                      </a:r>
                      <a:endParaRPr lang="en-US" sz="1000" b="0" i="0" u="none" strike="noStrike" dirty="0">
                        <a:solidFill>
                          <a:srgbClr val="000000"/>
                        </a:solidFill>
                        <a:effectLst/>
                        <a:latin typeface="Palatino Linotype (Body)"/>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Palatino Linotype (Body)"/>
                        </a:rPr>
                        <a:t>Physicians Immediate Care</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1000" b="0" i="0" u="none" strike="noStrike">
                          <a:solidFill>
                            <a:srgbClr val="000000"/>
                          </a:solidFill>
                          <a:effectLst/>
                          <a:latin typeface="Palatino Linotype (Body)"/>
                        </a:rPr>
                        <a:t>WellNow Urgent Care</a:t>
                      </a:r>
                    </a:p>
                  </a:txBody>
                  <a:tcPr marL="9525" marR="9525" marT="9525" marB="0" anchor="ctr">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000" b="0" i="0" u="none" strike="noStrike" dirty="0">
                          <a:solidFill>
                            <a:srgbClr val="000000"/>
                          </a:solidFill>
                          <a:effectLst/>
                          <a:latin typeface="Palatino Linotype (Body)"/>
                        </a:rPr>
                        <a:t>The company was acquired by </a:t>
                      </a:r>
                      <a:r>
                        <a:rPr lang="en-US" sz="1000" b="0" i="0" u="none" strike="noStrike" dirty="0" err="1">
                          <a:solidFill>
                            <a:srgbClr val="000000"/>
                          </a:solidFill>
                          <a:effectLst/>
                          <a:latin typeface="Palatino Linotype (Body)"/>
                        </a:rPr>
                        <a:t>WellNow</a:t>
                      </a:r>
                      <a:r>
                        <a:rPr lang="en-US" sz="1000" b="0" i="0" u="none" strike="noStrike" dirty="0">
                          <a:solidFill>
                            <a:srgbClr val="000000"/>
                          </a:solidFill>
                          <a:effectLst/>
                          <a:latin typeface="Palatino Linotype (Body)"/>
                        </a:rPr>
                        <a:t> Urgent Care for an undisclosed amount on July 1, 2022. The deal brings the total number of </a:t>
                      </a:r>
                      <a:r>
                        <a:rPr lang="en-US" sz="1000" b="0" i="0" u="none" strike="noStrike" dirty="0" err="1">
                          <a:solidFill>
                            <a:srgbClr val="000000"/>
                          </a:solidFill>
                          <a:effectLst/>
                          <a:latin typeface="Palatino Linotype (Body)"/>
                        </a:rPr>
                        <a:t>WellNow</a:t>
                      </a:r>
                      <a:r>
                        <a:rPr lang="en-US" sz="1000" b="0" i="0" u="none" strike="noStrike" dirty="0">
                          <a:solidFill>
                            <a:srgbClr val="000000"/>
                          </a:solidFill>
                          <a:effectLst/>
                          <a:latin typeface="Palatino Linotype (Body)"/>
                        </a:rPr>
                        <a:t> Urgent Care centers to 183, expanding its Midwest footprint into Wisconsin and increasing the company's density within the Chicago market.</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92431913"/>
                  </a:ext>
                </a:extLst>
              </a:tr>
            </a:tbl>
          </a:graphicData>
        </a:graphic>
      </p:graphicFrame>
    </p:spTree>
    <p:extLst>
      <p:ext uri="{BB962C8B-B14F-4D97-AF65-F5344CB8AC3E}">
        <p14:creationId xmlns:p14="http://schemas.microsoft.com/office/powerpoint/2010/main" val="160659904"/>
      </p:ext>
    </p:extLst>
  </p:cSld>
  <p:clrMapOvr>
    <a:overrideClrMapping bg1="lt1" tx1="dk1" bg2="lt2" tx2="dk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470E8EC-A892-415A-AA5E-A5B9DC56B930}"/>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967EF93A-CD31-4322-A508-0D84BAE48DB7}"/>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28538"/>
            <a:ext cx="8728363" cy="445247"/>
          </a:xfrm>
        </p:spPr>
        <p:txBody>
          <a:bodyPr/>
          <a:lstStyle/>
          <a:p>
            <a:r>
              <a:rPr lang="en-US" dirty="0"/>
              <a:t>Operating Metrics</a:t>
            </a:r>
          </a:p>
        </p:txBody>
      </p:sp>
      <p:sp>
        <p:nvSpPr>
          <p:cNvPr id="15" name="TextBox 14">
            <a:extLst>
              <a:ext uri="{FF2B5EF4-FFF2-40B4-BE49-F238E27FC236}">
                <a16:creationId xmlns:a16="http://schemas.microsoft.com/office/drawing/2014/main" id="{7EFB13C9-71C8-4243-88E7-523DA396D442}"/>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16" name="Object 15">
            <a:extLst>
              <a:ext uri="{FF2B5EF4-FFF2-40B4-BE49-F238E27FC236}">
                <a16:creationId xmlns:a16="http://schemas.microsoft.com/office/drawing/2014/main" id="{67422021-07F2-BDB0-1D83-D0569B79DAC0}"/>
              </a:ext>
            </a:extLst>
          </p:cNvPr>
          <p:cNvGraphicFramePr>
            <a:graphicFrameLocks noChangeAspect="1"/>
          </p:cNvGraphicFramePr>
          <p:nvPr>
            <p:extLst>
              <p:ext uri="{D42A27DB-BD31-4B8C-83A1-F6EECF244321}">
                <p14:modId xmlns:p14="http://schemas.microsoft.com/office/powerpoint/2010/main" val="1227952338"/>
              </p:ext>
            </p:extLst>
          </p:nvPr>
        </p:nvGraphicFramePr>
        <p:xfrm>
          <a:off x="529483" y="1414435"/>
          <a:ext cx="4177344" cy="2516893"/>
        </p:xfrm>
        <a:graphic>
          <a:graphicData uri="http://schemas.openxmlformats.org/presentationml/2006/ole">
            <mc:AlternateContent xmlns:mc="http://schemas.openxmlformats.org/markup-compatibility/2006">
              <mc:Choice xmlns:v="urn:schemas-microsoft-com:vml" Requires="v">
                <p:oleObj name="Worksheet" r:id="rId3" imgW="4553038" imgH="2743200" progId="Excel.Sheet.12">
                  <p:link updateAutomatic="1"/>
                </p:oleObj>
              </mc:Choice>
              <mc:Fallback>
                <p:oleObj name="Worksheet" r:id="rId3" imgW="4553038" imgH="2743200" progId="Excel.Sheet.12">
                  <p:link updateAutomatic="1"/>
                  <p:pic>
                    <p:nvPicPr>
                      <p:cNvPr id="16" name="Object 15">
                        <a:extLst>
                          <a:ext uri="{FF2B5EF4-FFF2-40B4-BE49-F238E27FC236}">
                            <a16:creationId xmlns:a16="http://schemas.microsoft.com/office/drawing/2014/main" id="{67422021-07F2-BDB0-1D83-D0569B79DAC0}"/>
                          </a:ext>
                        </a:extLst>
                      </p:cNvPr>
                      <p:cNvPicPr/>
                      <p:nvPr/>
                    </p:nvPicPr>
                    <p:blipFill>
                      <a:blip r:embed="rId4"/>
                      <a:stretch>
                        <a:fillRect/>
                      </a:stretch>
                    </p:blipFill>
                    <p:spPr>
                      <a:xfrm>
                        <a:off x="529483" y="1414435"/>
                        <a:ext cx="4177344" cy="251689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A0C15A16-6FDC-831E-9C67-6FE8A83AE0D1}"/>
              </a:ext>
            </a:extLst>
          </p:cNvPr>
          <p:cNvGraphicFramePr>
            <a:graphicFrameLocks noChangeAspect="1"/>
          </p:cNvGraphicFramePr>
          <p:nvPr>
            <p:extLst>
              <p:ext uri="{D42A27DB-BD31-4B8C-83A1-F6EECF244321}">
                <p14:modId xmlns:p14="http://schemas.microsoft.com/office/powerpoint/2010/main" val="624263596"/>
              </p:ext>
            </p:extLst>
          </p:nvPr>
        </p:nvGraphicFramePr>
        <p:xfrm>
          <a:off x="4800599" y="1414435"/>
          <a:ext cx="4177344" cy="2516893"/>
        </p:xfrm>
        <a:graphic>
          <a:graphicData uri="http://schemas.openxmlformats.org/presentationml/2006/ole">
            <mc:AlternateContent xmlns:mc="http://schemas.openxmlformats.org/markup-compatibility/2006">
              <mc:Choice xmlns:v="urn:schemas-microsoft-com:vml" Requires="v">
                <p:oleObj name="Worksheet" r:id="rId5" imgW="4553038" imgH="2743200" progId="Excel.Sheet.12">
                  <p:link updateAutomatic="1"/>
                </p:oleObj>
              </mc:Choice>
              <mc:Fallback>
                <p:oleObj name="Worksheet" r:id="rId5" imgW="4553038" imgH="2743200" progId="Excel.Sheet.12">
                  <p:link updateAutomatic="1"/>
                  <p:pic>
                    <p:nvPicPr>
                      <p:cNvPr id="17" name="Object 16">
                        <a:extLst>
                          <a:ext uri="{FF2B5EF4-FFF2-40B4-BE49-F238E27FC236}">
                            <a16:creationId xmlns:a16="http://schemas.microsoft.com/office/drawing/2014/main" id="{A0C15A16-6FDC-831E-9C67-6FE8A83AE0D1}"/>
                          </a:ext>
                        </a:extLst>
                      </p:cNvPr>
                      <p:cNvPicPr/>
                      <p:nvPr/>
                    </p:nvPicPr>
                    <p:blipFill>
                      <a:blip r:embed="rId6"/>
                      <a:stretch>
                        <a:fillRect/>
                      </a:stretch>
                    </p:blipFill>
                    <p:spPr>
                      <a:xfrm>
                        <a:off x="4800599" y="1414435"/>
                        <a:ext cx="4177344" cy="2516893"/>
                      </a:xfrm>
                      <a:prstGeom prst="rect">
                        <a:avLst/>
                      </a:prstGeom>
                    </p:spPr>
                  </p:pic>
                </p:oleObj>
              </mc:Fallback>
            </mc:AlternateContent>
          </a:graphicData>
        </a:graphic>
      </p:graphicFrame>
    </p:spTree>
    <p:extLst>
      <p:ext uri="{BB962C8B-B14F-4D97-AF65-F5344CB8AC3E}">
        <p14:creationId xmlns:p14="http://schemas.microsoft.com/office/powerpoint/2010/main" val="40507601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BD743433-AFF3-408F-98CB-6140A72B79B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4" name="Straight Connector 3">
            <a:extLst>
              <a:ext uri="{FF2B5EF4-FFF2-40B4-BE49-F238E27FC236}">
                <a16:creationId xmlns:a16="http://schemas.microsoft.com/office/drawing/2014/main" id="{6CE53715-602A-4E0D-8230-09C2D5854A14}"/>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284B4088-BA00-419A-A63C-F7E78DD5D1A3}"/>
              </a:ext>
            </a:extLst>
          </p:cNvPr>
          <p:cNvSpPr>
            <a:spLocks noGrp="1"/>
          </p:cNvSpPr>
          <p:nvPr>
            <p:ph type="title"/>
          </p:nvPr>
        </p:nvSpPr>
        <p:spPr>
          <a:xfrm>
            <a:off x="436418" y="298825"/>
            <a:ext cx="8728363" cy="445247"/>
          </a:xfrm>
        </p:spPr>
        <p:txBody>
          <a:bodyPr/>
          <a:lstStyle/>
          <a:p>
            <a:r>
              <a:rPr lang="en-US" dirty="0"/>
              <a:t>Ratio Analysis</a:t>
            </a:r>
          </a:p>
        </p:txBody>
      </p:sp>
      <p:sp>
        <p:nvSpPr>
          <p:cNvPr id="11" name="TextBox 10">
            <a:extLst>
              <a:ext uri="{FF2B5EF4-FFF2-40B4-BE49-F238E27FC236}">
                <a16:creationId xmlns:a16="http://schemas.microsoft.com/office/drawing/2014/main" id="{E92C4F6F-1301-48D0-80DF-466856F72A19}"/>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
        <p:nvSpPr>
          <p:cNvPr id="12" name="TextBox 11">
            <a:extLst>
              <a:ext uri="{FF2B5EF4-FFF2-40B4-BE49-F238E27FC236}">
                <a16:creationId xmlns:a16="http://schemas.microsoft.com/office/drawing/2014/main" id="{975CE89E-48B6-450E-B2EF-73D582C7D34C}"/>
              </a:ext>
            </a:extLst>
          </p:cNvPr>
          <p:cNvSpPr txBox="1"/>
          <p:nvPr/>
        </p:nvSpPr>
        <p:spPr>
          <a:xfrm>
            <a:off x="6257804" y="6946895"/>
            <a:ext cx="137160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 Revenue in thousands</a:t>
            </a:r>
          </a:p>
        </p:txBody>
      </p:sp>
      <p:graphicFrame>
        <p:nvGraphicFramePr>
          <p:cNvPr id="2" name="Object 1">
            <a:extLst>
              <a:ext uri="{FF2B5EF4-FFF2-40B4-BE49-F238E27FC236}">
                <a16:creationId xmlns:a16="http://schemas.microsoft.com/office/drawing/2014/main" id="{9976A60B-895A-03E4-9B82-C60762AADBCA}"/>
              </a:ext>
            </a:extLst>
          </p:cNvPr>
          <p:cNvGraphicFramePr>
            <a:graphicFrameLocks noChangeAspect="1"/>
          </p:cNvGraphicFramePr>
          <p:nvPr>
            <p:extLst>
              <p:ext uri="{D42A27DB-BD31-4B8C-83A1-F6EECF244321}">
                <p14:modId xmlns:p14="http://schemas.microsoft.com/office/powerpoint/2010/main" val="862476649"/>
              </p:ext>
            </p:extLst>
          </p:nvPr>
        </p:nvGraphicFramePr>
        <p:xfrm>
          <a:off x="450850" y="1233488"/>
          <a:ext cx="4178300" cy="2517775"/>
        </p:xfrm>
        <a:graphic>
          <a:graphicData uri="http://schemas.openxmlformats.org/presentationml/2006/ole">
            <mc:AlternateContent xmlns:mc="http://schemas.openxmlformats.org/markup-compatibility/2006">
              <mc:Choice xmlns:v="urn:schemas-microsoft-com:vml" Requires="v">
                <p:oleObj name="Worksheet" r:id="rId3" imgW="4553038" imgH="2743200" progId="Excel.Sheet.12">
                  <p:link updateAutomatic="1"/>
                </p:oleObj>
              </mc:Choice>
              <mc:Fallback>
                <p:oleObj name="Worksheet" r:id="rId3" imgW="4553038" imgH="2743200" progId="Excel.Sheet.12">
                  <p:link updateAutomatic="1"/>
                  <p:pic>
                    <p:nvPicPr>
                      <p:cNvPr id="2" name="Object 1">
                        <a:extLst>
                          <a:ext uri="{FF2B5EF4-FFF2-40B4-BE49-F238E27FC236}">
                            <a16:creationId xmlns:a16="http://schemas.microsoft.com/office/drawing/2014/main" id="{9976A60B-895A-03E4-9B82-C60762AADBCA}"/>
                          </a:ext>
                        </a:extLst>
                      </p:cNvPr>
                      <p:cNvPicPr/>
                      <p:nvPr/>
                    </p:nvPicPr>
                    <p:blipFill>
                      <a:blip r:embed="rId4"/>
                      <a:stretch>
                        <a:fillRect/>
                      </a:stretch>
                    </p:blipFill>
                    <p:spPr>
                      <a:xfrm>
                        <a:off x="450850" y="1233488"/>
                        <a:ext cx="4178300" cy="25177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4CE4F339-ED9C-D098-DBF0-FCEE49F72F8E}"/>
              </a:ext>
            </a:extLst>
          </p:cNvPr>
          <p:cNvGraphicFramePr>
            <a:graphicFrameLocks noChangeAspect="1"/>
          </p:cNvGraphicFramePr>
          <p:nvPr>
            <p:extLst>
              <p:ext uri="{D42A27DB-BD31-4B8C-83A1-F6EECF244321}">
                <p14:modId xmlns:p14="http://schemas.microsoft.com/office/powerpoint/2010/main" val="391823201"/>
              </p:ext>
            </p:extLst>
          </p:nvPr>
        </p:nvGraphicFramePr>
        <p:xfrm>
          <a:off x="4773613" y="1366838"/>
          <a:ext cx="4332287" cy="2609850"/>
        </p:xfrm>
        <a:graphic>
          <a:graphicData uri="http://schemas.openxmlformats.org/presentationml/2006/ole">
            <mc:AlternateContent xmlns:mc="http://schemas.openxmlformats.org/markup-compatibility/2006">
              <mc:Choice xmlns:v="urn:schemas-microsoft-com:vml" Requires="v">
                <p:oleObj name="Worksheet" r:id="rId5" imgW="4553038" imgH="2743200" progId="Excel.Sheet.12">
                  <p:link updateAutomatic="1"/>
                </p:oleObj>
              </mc:Choice>
              <mc:Fallback>
                <p:oleObj name="Worksheet" r:id="rId5" imgW="4553038" imgH="2743200" progId="Excel.Sheet.12">
                  <p:link updateAutomatic="1"/>
                  <p:pic>
                    <p:nvPicPr>
                      <p:cNvPr id="10" name="Object 9">
                        <a:extLst>
                          <a:ext uri="{FF2B5EF4-FFF2-40B4-BE49-F238E27FC236}">
                            <a16:creationId xmlns:a16="http://schemas.microsoft.com/office/drawing/2014/main" id="{4CE4F339-ED9C-D098-DBF0-FCEE49F72F8E}"/>
                          </a:ext>
                        </a:extLst>
                      </p:cNvPr>
                      <p:cNvPicPr/>
                      <p:nvPr/>
                    </p:nvPicPr>
                    <p:blipFill>
                      <a:blip r:embed="rId6"/>
                      <a:stretch>
                        <a:fillRect/>
                      </a:stretch>
                    </p:blipFill>
                    <p:spPr>
                      <a:xfrm>
                        <a:off x="4773613" y="1366838"/>
                        <a:ext cx="4332287" cy="26098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47E6784-99B0-B09E-F546-A1B619433ECD}"/>
              </a:ext>
            </a:extLst>
          </p:cNvPr>
          <p:cNvGraphicFramePr>
            <a:graphicFrameLocks noChangeAspect="1"/>
          </p:cNvGraphicFramePr>
          <p:nvPr>
            <p:extLst>
              <p:ext uri="{D42A27DB-BD31-4B8C-83A1-F6EECF244321}">
                <p14:modId xmlns:p14="http://schemas.microsoft.com/office/powerpoint/2010/main" val="858863493"/>
              </p:ext>
            </p:extLst>
          </p:nvPr>
        </p:nvGraphicFramePr>
        <p:xfrm>
          <a:off x="488950" y="3976688"/>
          <a:ext cx="4178300" cy="2517775"/>
        </p:xfrm>
        <a:graphic>
          <a:graphicData uri="http://schemas.openxmlformats.org/presentationml/2006/ole">
            <mc:AlternateContent xmlns:mc="http://schemas.openxmlformats.org/markup-compatibility/2006">
              <mc:Choice xmlns:v="urn:schemas-microsoft-com:vml" Requires="v">
                <p:oleObj name="Worksheet" r:id="rId7" imgW="4553038" imgH="2743200" progId="Excel.Sheet.12">
                  <p:link updateAutomatic="1"/>
                </p:oleObj>
              </mc:Choice>
              <mc:Fallback>
                <p:oleObj name="Worksheet" r:id="rId7" imgW="4553038" imgH="2743200" progId="Excel.Sheet.12">
                  <p:link updateAutomatic="1"/>
                  <p:pic>
                    <p:nvPicPr>
                      <p:cNvPr id="13" name="Object 12">
                        <a:extLst>
                          <a:ext uri="{FF2B5EF4-FFF2-40B4-BE49-F238E27FC236}">
                            <a16:creationId xmlns:a16="http://schemas.microsoft.com/office/drawing/2014/main" id="{847E6784-99B0-B09E-F546-A1B619433ECD}"/>
                          </a:ext>
                        </a:extLst>
                      </p:cNvPr>
                      <p:cNvPicPr/>
                      <p:nvPr/>
                    </p:nvPicPr>
                    <p:blipFill>
                      <a:blip r:embed="rId8"/>
                      <a:stretch>
                        <a:fillRect/>
                      </a:stretch>
                    </p:blipFill>
                    <p:spPr>
                      <a:xfrm>
                        <a:off x="488950" y="3976688"/>
                        <a:ext cx="4178300" cy="25177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4BD0233-E3A8-8FF6-C5EC-C04578A9F5A4}"/>
              </a:ext>
            </a:extLst>
          </p:cNvPr>
          <p:cNvGraphicFramePr>
            <a:graphicFrameLocks noChangeAspect="1"/>
          </p:cNvGraphicFramePr>
          <p:nvPr>
            <p:extLst>
              <p:ext uri="{D42A27DB-BD31-4B8C-83A1-F6EECF244321}">
                <p14:modId xmlns:p14="http://schemas.microsoft.com/office/powerpoint/2010/main" val="3098426843"/>
              </p:ext>
            </p:extLst>
          </p:nvPr>
        </p:nvGraphicFramePr>
        <p:xfrm>
          <a:off x="4760913" y="4098925"/>
          <a:ext cx="4357687" cy="2620963"/>
        </p:xfrm>
        <a:graphic>
          <a:graphicData uri="http://schemas.openxmlformats.org/presentationml/2006/ole">
            <mc:AlternateContent xmlns:mc="http://schemas.openxmlformats.org/markup-compatibility/2006">
              <mc:Choice xmlns:v="urn:schemas-microsoft-com:vml" Requires="v">
                <p:oleObj name="Worksheet" r:id="rId9" imgW="4562519" imgH="2743200" progId="Excel.Sheet.12">
                  <p:link updateAutomatic="1"/>
                </p:oleObj>
              </mc:Choice>
              <mc:Fallback>
                <p:oleObj name="Worksheet" r:id="rId9" imgW="4562519" imgH="2743200" progId="Excel.Sheet.12">
                  <p:link updateAutomatic="1"/>
                  <p:pic>
                    <p:nvPicPr>
                      <p:cNvPr id="14" name="Object 13">
                        <a:extLst>
                          <a:ext uri="{FF2B5EF4-FFF2-40B4-BE49-F238E27FC236}">
                            <a16:creationId xmlns:a16="http://schemas.microsoft.com/office/drawing/2014/main" id="{64BD0233-E3A8-8FF6-C5EC-C04578A9F5A4}"/>
                          </a:ext>
                        </a:extLst>
                      </p:cNvPr>
                      <p:cNvPicPr/>
                      <p:nvPr/>
                    </p:nvPicPr>
                    <p:blipFill>
                      <a:blip r:embed="rId10"/>
                      <a:stretch>
                        <a:fillRect/>
                      </a:stretch>
                    </p:blipFill>
                    <p:spPr>
                      <a:xfrm>
                        <a:off x="4760913" y="4098925"/>
                        <a:ext cx="4357687" cy="2620963"/>
                      </a:xfrm>
                      <a:prstGeom prst="rect">
                        <a:avLst/>
                      </a:prstGeom>
                    </p:spPr>
                  </p:pic>
                </p:oleObj>
              </mc:Fallback>
            </mc:AlternateContent>
          </a:graphicData>
        </a:graphic>
      </p:graphicFrame>
    </p:spTree>
    <p:extLst>
      <p:ext uri="{BB962C8B-B14F-4D97-AF65-F5344CB8AC3E}">
        <p14:creationId xmlns:p14="http://schemas.microsoft.com/office/powerpoint/2010/main" val="2961011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D09AA54-D069-4F69-A857-6760247C89E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682312AE-3BEB-4BCE-B9E0-9CD5CA05396F}"/>
              </a:ext>
            </a:extLst>
          </p:cNvPr>
          <p:cNvSpPr>
            <a:spLocks noGrp="1"/>
          </p:cNvSpPr>
          <p:nvPr>
            <p:ph type="title"/>
          </p:nvPr>
        </p:nvSpPr>
        <p:spPr/>
        <p:txBody>
          <a:bodyPr/>
          <a:lstStyle/>
          <a:p>
            <a:r>
              <a:rPr lang="en-US" dirty="0"/>
              <a:t>Valuation Trends</a:t>
            </a:r>
          </a:p>
        </p:txBody>
      </p:sp>
      <p:sp>
        <p:nvSpPr>
          <p:cNvPr id="8" name="TextBox 7">
            <a:extLst>
              <a:ext uri="{FF2B5EF4-FFF2-40B4-BE49-F238E27FC236}">
                <a16:creationId xmlns:a16="http://schemas.microsoft.com/office/drawing/2014/main" id="{F7C1667D-8EED-4366-AEA2-B4121C88B73E}"/>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6" name="Object 5">
            <a:extLst>
              <a:ext uri="{FF2B5EF4-FFF2-40B4-BE49-F238E27FC236}">
                <a16:creationId xmlns:a16="http://schemas.microsoft.com/office/drawing/2014/main" id="{D5B15D73-7FF5-61C7-BEEB-F5D25DD2AADA}"/>
              </a:ext>
            </a:extLst>
          </p:cNvPr>
          <p:cNvGraphicFramePr>
            <a:graphicFrameLocks noChangeAspect="1"/>
          </p:cNvGraphicFramePr>
          <p:nvPr>
            <p:extLst>
              <p:ext uri="{D42A27DB-BD31-4B8C-83A1-F6EECF244321}">
                <p14:modId xmlns:p14="http://schemas.microsoft.com/office/powerpoint/2010/main" val="939199824"/>
              </p:ext>
            </p:extLst>
          </p:nvPr>
        </p:nvGraphicFramePr>
        <p:xfrm>
          <a:off x="457200" y="1343586"/>
          <a:ext cx="8734425" cy="1724025"/>
        </p:xfrm>
        <a:graphic>
          <a:graphicData uri="http://schemas.openxmlformats.org/presentationml/2006/ole">
            <mc:AlternateContent xmlns:mc="http://schemas.openxmlformats.org/markup-compatibility/2006">
              <mc:Choice xmlns:v="urn:schemas-microsoft-com:vml" Requires="v">
                <p:oleObj name="Worksheet" r:id="rId3" imgW="8734441" imgH="1724132" progId="Excel.Sheet.12">
                  <p:link updateAutomatic="1"/>
                </p:oleObj>
              </mc:Choice>
              <mc:Fallback>
                <p:oleObj name="Worksheet" r:id="rId3" imgW="8734441" imgH="1724132" progId="Excel.Sheet.12">
                  <p:link updateAutomatic="1"/>
                  <p:pic>
                    <p:nvPicPr>
                      <p:cNvPr id="6" name="Object 5">
                        <a:extLst>
                          <a:ext uri="{FF2B5EF4-FFF2-40B4-BE49-F238E27FC236}">
                            <a16:creationId xmlns:a16="http://schemas.microsoft.com/office/drawing/2014/main" id="{D5B15D73-7FF5-61C7-BEEB-F5D25DD2AADA}"/>
                          </a:ext>
                        </a:extLst>
                      </p:cNvPr>
                      <p:cNvPicPr/>
                      <p:nvPr/>
                    </p:nvPicPr>
                    <p:blipFill>
                      <a:blip r:embed="rId4"/>
                      <a:stretch>
                        <a:fillRect/>
                      </a:stretch>
                    </p:blipFill>
                    <p:spPr>
                      <a:xfrm>
                        <a:off x="457200" y="1343586"/>
                        <a:ext cx="8734425" cy="1724025"/>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97768C9D-48A2-D9B2-88D4-E88C8385D9EF}"/>
              </a:ext>
            </a:extLst>
          </p:cNvPr>
          <p:cNvGraphicFramePr>
            <a:graphicFrameLocks noChangeAspect="1"/>
          </p:cNvGraphicFramePr>
          <p:nvPr>
            <p:extLst>
              <p:ext uri="{D42A27DB-BD31-4B8C-83A1-F6EECF244321}">
                <p14:modId xmlns:p14="http://schemas.microsoft.com/office/powerpoint/2010/main" val="158977762"/>
              </p:ext>
            </p:extLst>
          </p:nvPr>
        </p:nvGraphicFramePr>
        <p:xfrm>
          <a:off x="1519237" y="3283227"/>
          <a:ext cx="6610350" cy="1724025"/>
        </p:xfrm>
        <a:graphic>
          <a:graphicData uri="http://schemas.openxmlformats.org/presentationml/2006/ole">
            <mc:AlternateContent xmlns:mc="http://schemas.openxmlformats.org/markup-compatibility/2006">
              <mc:Choice xmlns:v="urn:schemas-microsoft-com:vml" Requires="v">
                <p:oleObj name="Worksheet" r:id="rId5" imgW="6610190" imgH="1724132" progId="Excel.Sheet.12">
                  <p:link updateAutomatic="1"/>
                </p:oleObj>
              </mc:Choice>
              <mc:Fallback>
                <p:oleObj name="Worksheet" r:id="rId5" imgW="6610190" imgH="1724132" progId="Excel.Sheet.12">
                  <p:link updateAutomatic="1"/>
                  <p:pic>
                    <p:nvPicPr>
                      <p:cNvPr id="7" name="Object 6">
                        <a:extLst>
                          <a:ext uri="{FF2B5EF4-FFF2-40B4-BE49-F238E27FC236}">
                            <a16:creationId xmlns:a16="http://schemas.microsoft.com/office/drawing/2014/main" id="{97768C9D-48A2-D9B2-88D4-E88C8385D9EF}"/>
                          </a:ext>
                        </a:extLst>
                      </p:cNvPr>
                      <p:cNvPicPr/>
                      <p:nvPr/>
                    </p:nvPicPr>
                    <p:blipFill>
                      <a:blip r:embed="rId6"/>
                      <a:stretch>
                        <a:fillRect/>
                      </a:stretch>
                    </p:blipFill>
                    <p:spPr>
                      <a:xfrm>
                        <a:off x="1519237" y="3283227"/>
                        <a:ext cx="6610350" cy="1724025"/>
                      </a:xfrm>
                      <a:prstGeom prst="rect">
                        <a:avLst/>
                      </a:prstGeom>
                    </p:spPr>
                  </p:pic>
                </p:oleObj>
              </mc:Fallback>
            </mc:AlternateContent>
          </a:graphicData>
        </a:graphic>
      </p:graphicFrame>
    </p:spTree>
    <p:extLst>
      <p:ext uri="{BB962C8B-B14F-4D97-AF65-F5344CB8AC3E}">
        <p14:creationId xmlns:p14="http://schemas.microsoft.com/office/powerpoint/2010/main" val="9298003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0F2BAD2-84DC-4BF6-A863-1CA320759DC9}"/>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28538"/>
            <a:ext cx="8728363" cy="445247"/>
          </a:xfrm>
        </p:spPr>
        <p:txBody>
          <a:bodyPr/>
          <a:lstStyle/>
          <a:p>
            <a:r>
              <a:rPr lang="en-US" dirty="0"/>
              <a:t>Public Comp</a:t>
            </a:r>
          </a:p>
        </p:txBody>
      </p:sp>
      <p:sp>
        <p:nvSpPr>
          <p:cNvPr id="9" name="Content Placeholder 1">
            <a:extLst>
              <a:ext uri="{FF2B5EF4-FFF2-40B4-BE49-F238E27FC236}">
                <a16:creationId xmlns:a16="http://schemas.microsoft.com/office/drawing/2014/main" id="{4D9B4373-3E2B-48DF-9FF4-3AB673375FB1}"/>
              </a:ext>
            </a:extLst>
          </p:cNvPr>
          <p:cNvSpPr>
            <a:spLocks noGrp="1"/>
          </p:cNvSpPr>
          <p:nvPr>
            <p:ph idx="1"/>
          </p:nvPr>
        </p:nvSpPr>
        <p:spPr>
          <a:xfrm>
            <a:off x="4764255" y="1623853"/>
            <a:ext cx="4318312" cy="1183678"/>
          </a:xfrm>
        </p:spPr>
        <p:txBody>
          <a:bodyPr/>
          <a:lstStyle/>
          <a:p>
            <a:pPr marL="0" indent="0">
              <a:buNone/>
            </a:pPr>
            <a:r>
              <a:rPr lang="en-US" sz="1100" b="1" i="0" dirty="0">
                <a:effectLst/>
                <a:latin typeface="Palatino Linotype "/>
              </a:rPr>
              <a:t>Teladoc Health (NYS: TDOC)</a:t>
            </a:r>
            <a:r>
              <a:rPr lang="en-US" sz="1100" b="0" i="0" dirty="0">
                <a:effectLst/>
                <a:latin typeface="Palatino Linotype "/>
              </a:rPr>
              <a:t> is a virtual health provider with a telehealth platform delivering 24-hour, on-demand healthcare via mobile devices, the Internet, video, and phone. It also offers remote patient monitoring programs for chronic care management. Its platform connects members with a network of physicians and behavioral health professionals. </a:t>
            </a:r>
            <a:endParaRPr lang="en-US" sz="800" i="1" dirty="0">
              <a:latin typeface="Palatino Linotype "/>
            </a:endParaRPr>
          </a:p>
        </p:txBody>
      </p:sp>
      <p:sp>
        <p:nvSpPr>
          <p:cNvPr id="7" name="TextBox 6">
            <a:extLst>
              <a:ext uri="{FF2B5EF4-FFF2-40B4-BE49-F238E27FC236}">
                <a16:creationId xmlns:a16="http://schemas.microsoft.com/office/drawing/2014/main" id="{D8FBEB74-6409-4212-8B56-714D54CED198}"/>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6148" name="Picture 4" descr="See the source image">
            <a:extLst>
              <a:ext uri="{FF2B5EF4-FFF2-40B4-BE49-F238E27FC236}">
                <a16:creationId xmlns:a16="http://schemas.microsoft.com/office/drawing/2014/main" id="{B09F1454-BF05-4182-8E9A-0C959F7C5DD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98" t="23161" r="9091" b="25098"/>
          <a:stretch/>
        </p:blipFill>
        <p:spPr bwMode="auto">
          <a:xfrm>
            <a:off x="899086" y="1623853"/>
            <a:ext cx="3386937" cy="11836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C714B959-0094-79ED-7410-3DB7D6E519CC}"/>
              </a:ext>
            </a:extLst>
          </p:cNvPr>
          <p:cNvGraphicFramePr>
            <a:graphicFrameLocks noChangeAspect="1"/>
          </p:cNvGraphicFramePr>
          <p:nvPr>
            <p:extLst>
              <p:ext uri="{D42A27DB-BD31-4B8C-83A1-F6EECF244321}">
                <p14:modId xmlns:p14="http://schemas.microsoft.com/office/powerpoint/2010/main" val="4252166192"/>
              </p:ext>
            </p:extLst>
          </p:nvPr>
        </p:nvGraphicFramePr>
        <p:xfrm>
          <a:off x="2514600" y="3505200"/>
          <a:ext cx="4572000" cy="2743200"/>
        </p:xfrm>
        <a:graphic>
          <a:graphicData uri="http://schemas.openxmlformats.org/presentationml/2006/ole">
            <mc:AlternateContent xmlns:mc="http://schemas.openxmlformats.org/markup-compatibility/2006">
              <mc:Choice xmlns:v="urn:schemas-microsoft-com:vml" Requires="v">
                <p:oleObj name="Worksheet" r:id="rId4" imgW="4572000" imgH="2743200" progId="Excel.Sheet.12">
                  <p:link updateAutomatic="1"/>
                </p:oleObj>
              </mc:Choice>
              <mc:Fallback>
                <p:oleObj name="Worksheet" r:id="rId4" imgW="4572000" imgH="2743200" progId="Excel.Sheet.12">
                  <p:link updateAutomatic="1"/>
                  <p:pic>
                    <p:nvPicPr>
                      <p:cNvPr id="2" name="Object 1">
                        <a:extLst>
                          <a:ext uri="{FF2B5EF4-FFF2-40B4-BE49-F238E27FC236}">
                            <a16:creationId xmlns:a16="http://schemas.microsoft.com/office/drawing/2014/main" id="{C714B959-0094-79ED-7410-3DB7D6E519CC}"/>
                          </a:ext>
                        </a:extLst>
                      </p:cNvPr>
                      <p:cNvPicPr/>
                      <p:nvPr/>
                    </p:nvPicPr>
                    <p:blipFill>
                      <a:blip r:embed="rId5"/>
                      <a:stretch>
                        <a:fillRect/>
                      </a:stretch>
                    </p:blipFill>
                    <p:spPr>
                      <a:xfrm>
                        <a:off x="2514600" y="3505200"/>
                        <a:ext cx="4572000" cy="2743200"/>
                      </a:xfrm>
                      <a:prstGeom prst="rect">
                        <a:avLst/>
                      </a:prstGeom>
                    </p:spPr>
                  </p:pic>
                </p:oleObj>
              </mc:Fallback>
            </mc:AlternateContent>
          </a:graphicData>
        </a:graphic>
      </p:graphicFrame>
    </p:spTree>
    <p:extLst>
      <p:ext uri="{BB962C8B-B14F-4D97-AF65-F5344CB8AC3E}">
        <p14:creationId xmlns:p14="http://schemas.microsoft.com/office/powerpoint/2010/main" val="3529102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0F2BAD2-84DC-4BF6-A863-1CA320759DC9}"/>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28538"/>
            <a:ext cx="8728363" cy="445247"/>
          </a:xfrm>
        </p:spPr>
        <p:txBody>
          <a:bodyPr/>
          <a:lstStyle/>
          <a:p>
            <a:r>
              <a:rPr lang="en-US" dirty="0"/>
              <a:t>Public Comp</a:t>
            </a:r>
          </a:p>
        </p:txBody>
      </p:sp>
      <p:sp>
        <p:nvSpPr>
          <p:cNvPr id="9" name="Content Placeholder 1">
            <a:extLst>
              <a:ext uri="{FF2B5EF4-FFF2-40B4-BE49-F238E27FC236}">
                <a16:creationId xmlns:a16="http://schemas.microsoft.com/office/drawing/2014/main" id="{4D9B4373-3E2B-48DF-9FF4-3AB673375FB1}"/>
              </a:ext>
            </a:extLst>
          </p:cNvPr>
          <p:cNvSpPr>
            <a:spLocks noGrp="1"/>
          </p:cNvSpPr>
          <p:nvPr>
            <p:ph idx="1"/>
          </p:nvPr>
        </p:nvSpPr>
        <p:spPr>
          <a:xfrm>
            <a:off x="4794970" y="1614492"/>
            <a:ext cx="4354658" cy="1494053"/>
          </a:xfrm>
        </p:spPr>
        <p:txBody>
          <a:bodyPr/>
          <a:lstStyle/>
          <a:p>
            <a:pPr marL="0" indent="0">
              <a:buNone/>
              <a:defRPr/>
            </a:pPr>
            <a:r>
              <a:rPr kumimoji="0" lang="en-US" sz="1100" b="1" i="0" u="none" strike="noStrike" kern="1200" cap="none" spc="0" normalizeH="0" baseline="0" noProof="0" dirty="0" err="1">
                <a:ln>
                  <a:noFill/>
                </a:ln>
                <a:effectLst/>
                <a:uLnTx/>
                <a:uFillTx/>
                <a:latin typeface="Palatino Linotype "/>
                <a:cs typeface="Times New Roman" pitchFamily="18" charset="0"/>
              </a:rPr>
              <a:t>LifeMD</a:t>
            </a:r>
            <a:r>
              <a:rPr kumimoji="0" lang="en-US" sz="1100" b="1" i="0" u="none" strike="noStrike" kern="1200" cap="none" spc="0" normalizeH="0" baseline="0" noProof="0" dirty="0">
                <a:ln>
                  <a:noFill/>
                </a:ln>
                <a:effectLst/>
                <a:uLnTx/>
                <a:uFillTx/>
                <a:latin typeface="Palatino Linotype "/>
                <a:cs typeface="Times New Roman" pitchFamily="18" charset="0"/>
              </a:rPr>
              <a:t> Inc (NAS: LFMD) </a:t>
            </a:r>
            <a:r>
              <a:rPr kumimoji="0" lang="en-US" sz="1100" b="0" i="0" u="none" strike="noStrike" kern="1200" cap="none" spc="0" normalizeH="0" baseline="0" noProof="0" dirty="0">
                <a:ln>
                  <a:noFill/>
                </a:ln>
                <a:effectLst/>
                <a:uLnTx/>
                <a:uFillTx/>
                <a:latin typeface="Palatino Linotype "/>
                <a:cs typeface="Times New Roman" pitchFamily="18" charset="0"/>
              </a:rPr>
              <a:t>is a direct-to-patient telehealth company that provides a smarter, cost-effective and convenient way of accessing healthcare. Its telemedicine platform helps patients access licensed providers for diagnoses, virtual care, and prescription medications, often delivered on a recurring basis. In addition to telemedicine offerings, the company sells nutritional supplements and other over-the-counter products. </a:t>
            </a:r>
            <a:endParaRPr lang="en-US" sz="800" i="1" dirty="0">
              <a:latin typeface="Palatino Linotype "/>
            </a:endParaRPr>
          </a:p>
        </p:txBody>
      </p:sp>
      <p:sp>
        <p:nvSpPr>
          <p:cNvPr id="7" name="TextBox 6">
            <a:extLst>
              <a:ext uri="{FF2B5EF4-FFF2-40B4-BE49-F238E27FC236}">
                <a16:creationId xmlns:a16="http://schemas.microsoft.com/office/drawing/2014/main" id="{2EA1C14A-3F2A-40C9-8898-790A5708952E}"/>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12" name="Graphic 11">
            <a:extLst>
              <a:ext uri="{FF2B5EF4-FFF2-40B4-BE49-F238E27FC236}">
                <a16:creationId xmlns:a16="http://schemas.microsoft.com/office/drawing/2014/main" id="{9B1414B4-EE96-45C0-A74B-E60E19DFA2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0577" y="1765085"/>
            <a:ext cx="3216644" cy="901215"/>
          </a:xfrm>
          <a:prstGeom prst="rect">
            <a:avLst/>
          </a:prstGeom>
        </p:spPr>
      </p:pic>
      <p:graphicFrame>
        <p:nvGraphicFramePr>
          <p:cNvPr id="5" name="Object 4">
            <a:extLst>
              <a:ext uri="{FF2B5EF4-FFF2-40B4-BE49-F238E27FC236}">
                <a16:creationId xmlns:a16="http://schemas.microsoft.com/office/drawing/2014/main" id="{47325FEF-D7AA-3F62-30CE-C4398FBEE923}"/>
              </a:ext>
            </a:extLst>
          </p:cNvPr>
          <p:cNvGraphicFramePr>
            <a:graphicFrameLocks noChangeAspect="1"/>
          </p:cNvGraphicFramePr>
          <p:nvPr>
            <p:extLst>
              <p:ext uri="{D42A27DB-BD31-4B8C-83A1-F6EECF244321}">
                <p14:modId xmlns:p14="http://schemas.microsoft.com/office/powerpoint/2010/main" val="524298865"/>
              </p:ext>
            </p:extLst>
          </p:nvPr>
        </p:nvGraphicFramePr>
        <p:xfrm>
          <a:off x="2517775" y="3409950"/>
          <a:ext cx="4552950" cy="2743200"/>
        </p:xfrm>
        <a:graphic>
          <a:graphicData uri="http://schemas.openxmlformats.org/presentationml/2006/ole">
            <mc:AlternateContent xmlns:mc="http://schemas.openxmlformats.org/markup-compatibility/2006">
              <mc:Choice xmlns:v="urn:schemas-microsoft-com:vml" Requires="v">
                <p:oleObj name="Worksheet" r:id="rId5" imgW="4553174" imgH="2743200" progId="Excel.Sheet.12">
                  <p:link updateAutomatic="1"/>
                </p:oleObj>
              </mc:Choice>
              <mc:Fallback>
                <p:oleObj name="Worksheet" r:id="rId5" imgW="4553174" imgH="2743200" progId="Excel.Sheet.12">
                  <p:link updateAutomatic="1"/>
                  <p:pic>
                    <p:nvPicPr>
                      <p:cNvPr id="5" name="Object 4">
                        <a:extLst>
                          <a:ext uri="{FF2B5EF4-FFF2-40B4-BE49-F238E27FC236}">
                            <a16:creationId xmlns:a16="http://schemas.microsoft.com/office/drawing/2014/main" id="{47325FEF-D7AA-3F62-30CE-C4398FBEE923}"/>
                          </a:ext>
                        </a:extLst>
                      </p:cNvPr>
                      <p:cNvPicPr/>
                      <p:nvPr/>
                    </p:nvPicPr>
                    <p:blipFill>
                      <a:blip r:embed="rId6"/>
                      <a:stretch>
                        <a:fillRect/>
                      </a:stretch>
                    </p:blipFill>
                    <p:spPr>
                      <a:xfrm>
                        <a:off x="2517775" y="3409950"/>
                        <a:ext cx="4552950" cy="2743200"/>
                      </a:xfrm>
                      <a:prstGeom prst="rect">
                        <a:avLst/>
                      </a:prstGeom>
                    </p:spPr>
                  </p:pic>
                </p:oleObj>
              </mc:Fallback>
            </mc:AlternateContent>
          </a:graphicData>
        </a:graphic>
      </p:graphicFrame>
    </p:spTree>
    <p:extLst>
      <p:ext uri="{BB962C8B-B14F-4D97-AF65-F5344CB8AC3E}">
        <p14:creationId xmlns:p14="http://schemas.microsoft.com/office/powerpoint/2010/main" val="28170189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0F2BAD2-84DC-4BF6-A863-1CA320759DC9}"/>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28538"/>
            <a:ext cx="8728363" cy="445247"/>
          </a:xfrm>
        </p:spPr>
        <p:txBody>
          <a:bodyPr/>
          <a:lstStyle/>
          <a:p>
            <a:r>
              <a:rPr lang="en-US" dirty="0"/>
              <a:t>Public Comp</a:t>
            </a:r>
          </a:p>
        </p:txBody>
      </p:sp>
      <p:sp>
        <p:nvSpPr>
          <p:cNvPr id="9" name="Content Placeholder 1">
            <a:extLst>
              <a:ext uri="{FF2B5EF4-FFF2-40B4-BE49-F238E27FC236}">
                <a16:creationId xmlns:a16="http://schemas.microsoft.com/office/drawing/2014/main" id="{4D9B4373-3E2B-48DF-9FF4-3AB673375FB1}"/>
              </a:ext>
            </a:extLst>
          </p:cNvPr>
          <p:cNvSpPr>
            <a:spLocks noGrp="1"/>
          </p:cNvSpPr>
          <p:nvPr>
            <p:ph idx="1"/>
          </p:nvPr>
        </p:nvSpPr>
        <p:spPr>
          <a:xfrm>
            <a:off x="4805457" y="1579414"/>
            <a:ext cx="4343400" cy="1272556"/>
          </a:xfrm>
        </p:spPr>
        <p:txBody>
          <a:bodyPr/>
          <a:lstStyle/>
          <a:p>
            <a:pPr marL="0" indent="0">
              <a:buNone/>
            </a:pPr>
            <a:r>
              <a:rPr lang="en-US" sz="1100" b="1" dirty="0" err="1">
                <a:latin typeface="Palatino Linotype "/>
              </a:rPr>
              <a:t>Ontrak</a:t>
            </a:r>
            <a:r>
              <a:rPr lang="en-US" sz="1100" b="1" dirty="0">
                <a:latin typeface="Palatino Linotype "/>
              </a:rPr>
              <a:t> Inc (NAS: OTRK) </a:t>
            </a:r>
            <a:r>
              <a:rPr lang="en-US" sz="1100" dirty="0">
                <a:latin typeface="Palatino Linotype "/>
              </a:rPr>
              <a:t>is an AI and telehealth enabled, virtualized outpatient healthcare treatment company. The company's integrated, technology-enabled </a:t>
            </a:r>
            <a:r>
              <a:rPr lang="en-US" sz="1100" dirty="0" err="1">
                <a:latin typeface="Palatino Linotype "/>
              </a:rPr>
              <a:t>OntrakTM</a:t>
            </a:r>
            <a:r>
              <a:rPr lang="en-US" sz="1100" dirty="0">
                <a:latin typeface="Palatino Linotype "/>
              </a:rPr>
              <a:t> solutions, a component of the PRE platform, are designed to treat members with behavioral conditions that cause chronic medical conditions such as diabetes, hypertension, coronary artery disease, COPD, and congestive heart failure.</a:t>
            </a:r>
            <a:endParaRPr lang="en-US" sz="1100" kern="1200" dirty="0">
              <a:solidFill>
                <a:srgbClr val="000000"/>
              </a:solidFill>
              <a:latin typeface="Palatino Linotype "/>
              <a:cs typeface="Times New Roman" pitchFamily="18" charset="0"/>
            </a:endParaRPr>
          </a:p>
          <a:p>
            <a:pPr marL="0" indent="0">
              <a:buNone/>
            </a:pPr>
            <a:endParaRPr lang="en-US" sz="800" i="1" dirty="0">
              <a:latin typeface="Palatino Linotype "/>
            </a:endParaRPr>
          </a:p>
        </p:txBody>
      </p:sp>
      <p:sp>
        <p:nvSpPr>
          <p:cNvPr id="7" name="TextBox 6">
            <a:extLst>
              <a:ext uri="{FF2B5EF4-FFF2-40B4-BE49-F238E27FC236}">
                <a16:creationId xmlns:a16="http://schemas.microsoft.com/office/drawing/2014/main" id="{9CC49DEC-05F1-4F3D-A4F7-99C63B40CB9E}"/>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8194" name="Picture 2" descr="Ontrak Logo">
            <a:extLst>
              <a:ext uri="{FF2B5EF4-FFF2-40B4-BE49-F238E27FC236}">
                <a16:creationId xmlns:a16="http://schemas.microsoft.com/office/drawing/2014/main" id="{BE1F2332-414A-451A-8B74-AB5225D625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2889" y="1736408"/>
            <a:ext cx="3092019" cy="958568"/>
          </a:xfrm>
          <a:prstGeom prst="rect">
            <a:avLst/>
          </a:prstGeom>
          <a:solidFill>
            <a:schemeClr val="accent1"/>
          </a:solidFill>
          <a:ln>
            <a:solidFill>
              <a:schemeClr val="accent1">
                <a:lumMod val="25000"/>
              </a:schemeClr>
            </a:solidFill>
            <a:extLst>
              <a:ext uri="{C807C97D-BFC1-408E-A445-0C87EB9F89A2}">
                <ask:lineSketchStyleProps xmlns:ask="http://schemas.microsoft.com/office/drawing/2018/sketchyshapes">
                  <ask:type>
                    <ask:lineSketchNone/>
                  </ask:type>
                </ask:lineSketchStyleProps>
              </a:ext>
            </a:extLst>
          </a:ln>
        </p:spPr>
      </p:pic>
      <p:graphicFrame>
        <p:nvGraphicFramePr>
          <p:cNvPr id="5" name="Object 4">
            <a:extLst>
              <a:ext uri="{FF2B5EF4-FFF2-40B4-BE49-F238E27FC236}">
                <a16:creationId xmlns:a16="http://schemas.microsoft.com/office/drawing/2014/main" id="{046012F1-D9D0-ABA9-78FE-748E0291FA23}"/>
              </a:ext>
            </a:extLst>
          </p:cNvPr>
          <p:cNvGraphicFramePr>
            <a:graphicFrameLocks noChangeAspect="1"/>
          </p:cNvGraphicFramePr>
          <p:nvPr>
            <p:extLst>
              <p:ext uri="{D42A27DB-BD31-4B8C-83A1-F6EECF244321}">
                <p14:modId xmlns:p14="http://schemas.microsoft.com/office/powerpoint/2010/main" val="3278122532"/>
              </p:ext>
            </p:extLst>
          </p:nvPr>
        </p:nvGraphicFramePr>
        <p:xfrm>
          <a:off x="2524125" y="3527425"/>
          <a:ext cx="4552950" cy="2743200"/>
        </p:xfrm>
        <a:graphic>
          <a:graphicData uri="http://schemas.openxmlformats.org/presentationml/2006/ole">
            <mc:AlternateContent xmlns:mc="http://schemas.openxmlformats.org/markup-compatibility/2006">
              <mc:Choice xmlns:v="urn:schemas-microsoft-com:vml" Requires="v">
                <p:oleObj name="Worksheet" r:id="rId4" imgW="4553174" imgH="2743200" progId="Excel.Sheet.12">
                  <p:link updateAutomatic="1"/>
                </p:oleObj>
              </mc:Choice>
              <mc:Fallback>
                <p:oleObj name="Worksheet" r:id="rId4" imgW="4553174" imgH="2743200" progId="Excel.Sheet.12">
                  <p:link updateAutomatic="1"/>
                  <p:pic>
                    <p:nvPicPr>
                      <p:cNvPr id="5" name="Object 4">
                        <a:extLst>
                          <a:ext uri="{FF2B5EF4-FFF2-40B4-BE49-F238E27FC236}">
                            <a16:creationId xmlns:a16="http://schemas.microsoft.com/office/drawing/2014/main" id="{046012F1-D9D0-ABA9-78FE-748E0291FA23}"/>
                          </a:ext>
                        </a:extLst>
                      </p:cNvPr>
                      <p:cNvPicPr/>
                      <p:nvPr/>
                    </p:nvPicPr>
                    <p:blipFill>
                      <a:blip r:embed="rId5"/>
                      <a:stretch>
                        <a:fillRect/>
                      </a:stretch>
                    </p:blipFill>
                    <p:spPr>
                      <a:xfrm>
                        <a:off x="2524125" y="3527425"/>
                        <a:ext cx="4552950" cy="2743200"/>
                      </a:xfrm>
                      <a:prstGeom prst="rect">
                        <a:avLst/>
                      </a:prstGeom>
                    </p:spPr>
                  </p:pic>
                </p:oleObj>
              </mc:Fallback>
            </mc:AlternateContent>
          </a:graphicData>
        </a:graphic>
      </p:graphicFrame>
    </p:spTree>
    <p:extLst>
      <p:ext uri="{BB962C8B-B14F-4D97-AF65-F5344CB8AC3E}">
        <p14:creationId xmlns:p14="http://schemas.microsoft.com/office/powerpoint/2010/main" val="33206479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0F2BAD2-84DC-4BF6-A863-1CA320759DC9}"/>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28538"/>
            <a:ext cx="8728363" cy="445247"/>
          </a:xfrm>
        </p:spPr>
        <p:txBody>
          <a:bodyPr/>
          <a:lstStyle/>
          <a:p>
            <a:r>
              <a:rPr lang="en-US" dirty="0"/>
              <a:t>Public Comp</a:t>
            </a:r>
          </a:p>
        </p:txBody>
      </p:sp>
      <p:sp>
        <p:nvSpPr>
          <p:cNvPr id="9" name="Content Placeholder 1">
            <a:extLst>
              <a:ext uri="{FF2B5EF4-FFF2-40B4-BE49-F238E27FC236}">
                <a16:creationId xmlns:a16="http://schemas.microsoft.com/office/drawing/2014/main" id="{4D9B4373-3E2B-48DF-9FF4-3AB673375FB1}"/>
              </a:ext>
            </a:extLst>
          </p:cNvPr>
          <p:cNvSpPr>
            <a:spLocks noGrp="1"/>
          </p:cNvSpPr>
          <p:nvPr>
            <p:ph idx="1"/>
          </p:nvPr>
        </p:nvSpPr>
        <p:spPr>
          <a:xfrm>
            <a:off x="4810123" y="1734118"/>
            <a:ext cx="4354658" cy="1368491"/>
          </a:xfrm>
        </p:spPr>
        <p:txBody>
          <a:bodyPr/>
          <a:lstStyle/>
          <a:p>
            <a:pPr marL="0" indent="0">
              <a:buNone/>
            </a:pPr>
            <a:r>
              <a:rPr lang="en-US" sz="1100" b="1" i="0" dirty="0" err="1">
                <a:effectLst/>
                <a:latin typeface="+mj-lt"/>
              </a:rPr>
              <a:t>Trxade</a:t>
            </a:r>
            <a:r>
              <a:rPr lang="en-US" sz="1100" b="1" i="0" dirty="0">
                <a:effectLst/>
                <a:latin typeface="+mj-lt"/>
              </a:rPr>
              <a:t> Health Inc (NAS: MEDS) </a:t>
            </a:r>
            <a:r>
              <a:rPr lang="en-US" sz="1100" b="0" i="0" dirty="0">
                <a:effectLst/>
                <a:latin typeface="+mj-lt"/>
              </a:rPr>
              <a:t>is a health services IT company focused on digitalizing the retail pharmacy experience by optimizing drug procurement, the prescription journey and patient engagement in the U.S. The company operates the </a:t>
            </a:r>
            <a:r>
              <a:rPr lang="en-US" sz="1100" b="0" i="0" dirty="0" err="1">
                <a:effectLst/>
                <a:latin typeface="+mj-lt"/>
              </a:rPr>
              <a:t>TRxADE</a:t>
            </a:r>
            <a:r>
              <a:rPr lang="en-US" sz="1100" b="0" i="0" dirty="0">
                <a:effectLst/>
                <a:latin typeface="+mj-lt"/>
              </a:rPr>
              <a:t> drug procurement marketplace serving a total of 11,800+ members nationwide, fostering price transparency and under the </a:t>
            </a:r>
            <a:r>
              <a:rPr lang="en-US" sz="1100" b="0" i="0" dirty="0" err="1">
                <a:effectLst/>
                <a:latin typeface="+mj-lt"/>
              </a:rPr>
              <a:t>Bonum</a:t>
            </a:r>
            <a:r>
              <a:rPr lang="en-US" sz="1100" b="0" i="0" dirty="0">
                <a:effectLst/>
                <a:latin typeface="+mj-lt"/>
              </a:rPr>
              <a:t> Health brand, offering patient centric telehealth services.</a:t>
            </a:r>
            <a:endParaRPr lang="en-US" sz="800" i="1" dirty="0">
              <a:latin typeface="Palatino Linotype "/>
            </a:endParaRPr>
          </a:p>
        </p:txBody>
      </p:sp>
      <p:sp>
        <p:nvSpPr>
          <p:cNvPr id="7" name="TextBox 6">
            <a:extLst>
              <a:ext uri="{FF2B5EF4-FFF2-40B4-BE49-F238E27FC236}">
                <a16:creationId xmlns:a16="http://schemas.microsoft.com/office/drawing/2014/main" id="{EB7BB547-9176-4082-88AD-50D6F86F508B}"/>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
        <p:nvSpPr>
          <p:cNvPr id="6" name="AutoShape 4" descr="Trxade">
            <a:extLst>
              <a:ext uri="{FF2B5EF4-FFF2-40B4-BE49-F238E27FC236}">
                <a16:creationId xmlns:a16="http://schemas.microsoft.com/office/drawing/2014/main" id="{442CD5A9-F706-43E2-9886-8CC9B690BC52}"/>
              </a:ext>
            </a:extLst>
          </p:cNvPr>
          <p:cNvSpPr>
            <a:spLocks noChangeAspect="1" noChangeArrowheads="1"/>
          </p:cNvSpPr>
          <p:nvPr/>
        </p:nvSpPr>
        <p:spPr bwMode="auto">
          <a:xfrm>
            <a:off x="8277225" y="2981325"/>
            <a:ext cx="2857500" cy="9525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6" name="Picture 10" descr="See the source image">
            <a:extLst>
              <a:ext uri="{FF2B5EF4-FFF2-40B4-BE49-F238E27FC236}">
                <a16:creationId xmlns:a16="http://schemas.microsoft.com/office/drawing/2014/main" id="{4BE5423A-A6F0-443B-AA2B-E880AD66A3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26613" y="1869089"/>
            <a:ext cx="2804572" cy="10985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extLst>
              <a:ext uri="{FF2B5EF4-FFF2-40B4-BE49-F238E27FC236}">
                <a16:creationId xmlns:a16="http://schemas.microsoft.com/office/drawing/2014/main" id="{87D8F2EC-3609-A33E-665D-0778E0E4E412}"/>
              </a:ext>
            </a:extLst>
          </p:cNvPr>
          <p:cNvGraphicFramePr>
            <a:graphicFrameLocks noChangeAspect="1"/>
          </p:cNvGraphicFramePr>
          <p:nvPr>
            <p:extLst>
              <p:ext uri="{D42A27DB-BD31-4B8C-83A1-F6EECF244321}">
                <p14:modId xmlns:p14="http://schemas.microsoft.com/office/powerpoint/2010/main" val="1951430814"/>
              </p:ext>
            </p:extLst>
          </p:nvPr>
        </p:nvGraphicFramePr>
        <p:xfrm>
          <a:off x="2533650" y="3457575"/>
          <a:ext cx="4552950" cy="2743200"/>
        </p:xfrm>
        <a:graphic>
          <a:graphicData uri="http://schemas.openxmlformats.org/presentationml/2006/ole">
            <mc:AlternateContent xmlns:mc="http://schemas.openxmlformats.org/markup-compatibility/2006">
              <mc:Choice xmlns:v="urn:schemas-microsoft-com:vml" Requires="v">
                <p:oleObj name="Worksheet" r:id="rId4" imgW="4553174" imgH="2743200" progId="Excel.Sheet.12">
                  <p:link updateAutomatic="1"/>
                </p:oleObj>
              </mc:Choice>
              <mc:Fallback>
                <p:oleObj name="Worksheet" r:id="rId4" imgW="4553174" imgH="2743200" progId="Excel.Sheet.12">
                  <p:link updateAutomatic="1"/>
                  <p:pic>
                    <p:nvPicPr>
                      <p:cNvPr id="5" name="Object 4">
                        <a:extLst>
                          <a:ext uri="{FF2B5EF4-FFF2-40B4-BE49-F238E27FC236}">
                            <a16:creationId xmlns:a16="http://schemas.microsoft.com/office/drawing/2014/main" id="{87D8F2EC-3609-A33E-665D-0778E0E4E412}"/>
                          </a:ext>
                        </a:extLst>
                      </p:cNvPr>
                      <p:cNvPicPr/>
                      <p:nvPr/>
                    </p:nvPicPr>
                    <p:blipFill>
                      <a:blip r:embed="rId5"/>
                      <a:stretch>
                        <a:fillRect/>
                      </a:stretch>
                    </p:blipFill>
                    <p:spPr>
                      <a:xfrm>
                        <a:off x="2533650" y="3457575"/>
                        <a:ext cx="4552950" cy="2743200"/>
                      </a:xfrm>
                      <a:prstGeom prst="rect">
                        <a:avLst/>
                      </a:prstGeom>
                    </p:spPr>
                  </p:pic>
                </p:oleObj>
              </mc:Fallback>
            </mc:AlternateContent>
          </a:graphicData>
        </a:graphic>
      </p:graphicFrame>
    </p:spTree>
    <p:extLst>
      <p:ext uri="{BB962C8B-B14F-4D97-AF65-F5344CB8AC3E}">
        <p14:creationId xmlns:p14="http://schemas.microsoft.com/office/powerpoint/2010/main" val="11641781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40F2BAD2-84DC-4BF6-A863-1CA320759DC9}"/>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0E4EEC2E-5353-4CBE-B4AC-2596D6CABFB8}"/>
              </a:ext>
            </a:extLst>
          </p:cNvPr>
          <p:cNvSpPr>
            <a:spLocks noGrp="1"/>
          </p:cNvSpPr>
          <p:nvPr>
            <p:ph type="title"/>
          </p:nvPr>
        </p:nvSpPr>
        <p:spPr>
          <a:xfrm>
            <a:off x="436418" y="328538"/>
            <a:ext cx="8728363" cy="445247"/>
          </a:xfrm>
        </p:spPr>
        <p:txBody>
          <a:bodyPr/>
          <a:lstStyle/>
          <a:p>
            <a:r>
              <a:rPr lang="en-US" dirty="0"/>
              <a:t>Public Comp</a:t>
            </a:r>
          </a:p>
        </p:txBody>
      </p:sp>
      <p:sp>
        <p:nvSpPr>
          <p:cNvPr id="9" name="Content Placeholder 1">
            <a:extLst>
              <a:ext uri="{FF2B5EF4-FFF2-40B4-BE49-F238E27FC236}">
                <a16:creationId xmlns:a16="http://schemas.microsoft.com/office/drawing/2014/main" id="{4D9B4373-3E2B-48DF-9FF4-3AB673375FB1}"/>
              </a:ext>
            </a:extLst>
          </p:cNvPr>
          <p:cNvSpPr>
            <a:spLocks noGrp="1"/>
          </p:cNvSpPr>
          <p:nvPr>
            <p:ph idx="1"/>
          </p:nvPr>
        </p:nvSpPr>
        <p:spPr>
          <a:xfrm>
            <a:off x="4800599" y="1434433"/>
            <a:ext cx="4354658" cy="1562518"/>
          </a:xfrm>
        </p:spPr>
        <p:txBody>
          <a:bodyPr/>
          <a:lstStyle/>
          <a:p>
            <a:pPr marL="0" indent="0">
              <a:buNone/>
            </a:pPr>
            <a:r>
              <a:rPr lang="en-US" sz="1100" b="1" dirty="0">
                <a:latin typeface="Palatino Linotype "/>
              </a:rPr>
              <a:t>American Well Corporation (NYSE: AMWL) </a:t>
            </a:r>
            <a:r>
              <a:rPr lang="en-US" sz="1100" dirty="0">
                <a:latin typeface="Palatino Linotype "/>
              </a:rPr>
              <a:t>operates as a telehealth company that enables digital delivery of care for healthcare. Its application offers urgent care; pediatrics; therapy; menopause nutrition; menopause counseling; </a:t>
            </a:r>
            <a:r>
              <a:rPr lang="en-US" sz="1100" dirty="0" err="1">
                <a:latin typeface="Palatino Linotype "/>
              </a:rPr>
              <a:t>telestroke</a:t>
            </a:r>
            <a:r>
              <a:rPr lang="en-US" sz="1100" dirty="0">
                <a:latin typeface="Palatino Linotype "/>
              </a:rPr>
              <a:t>; population health management; telepsychiatry; pregnancy and postpartum care; pregnancy and postpartum therapy; breastfeed support; and menopause care. The company also provides telemedicine equipment</a:t>
            </a:r>
            <a:endParaRPr lang="en-US" sz="1100" b="1" dirty="0">
              <a:latin typeface="Palatino Linotype "/>
            </a:endParaRPr>
          </a:p>
        </p:txBody>
      </p:sp>
      <p:sp>
        <p:nvSpPr>
          <p:cNvPr id="7" name="TextBox 6">
            <a:extLst>
              <a:ext uri="{FF2B5EF4-FFF2-40B4-BE49-F238E27FC236}">
                <a16:creationId xmlns:a16="http://schemas.microsoft.com/office/drawing/2014/main" id="{EB7BB547-9176-4082-88AD-50D6F86F508B}"/>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pic>
        <p:nvPicPr>
          <p:cNvPr id="1028" name="Picture 4" descr="Cleveland Clinic, American Well Partner to Launch Digital Health Company">
            <a:extLst>
              <a:ext uri="{FF2B5EF4-FFF2-40B4-BE49-F238E27FC236}">
                <a16:creationId xmlns:a16="http://schemas.microsoft.com/office/drawing/2014/main" id="{F35E6E48-206E-4088-9222-E107269C47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2158" y="1434433"/>
            <a:ext cx="2983931" cy="15625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extLst>
              <a:ext uri="{FF2B5EF4-FFF2-40B4-BE49-F238E27FC236}">
                <a16:creationId xmlns:a16="http://schemas.microsoft.com/office/drawing/2014/main" id="{F1876B93-B11C-CE3F-1D9E-96E29EBD8FF1}"/>
              </a:ext>
            </a:extLst>
          </p:cNvPr>
          <p:cNvGraphicFramePr>
            <a:graphicFrameLocks noChangeAspect="1"/>
          </p:cNvGraphicFramePr>
          <p:nvPr>
            <p:extLst>
              <p:ext uri="{D42A27DB-BD31-4B8C-83A1-F6EECF244321}">
                <p14:modId xmlns:p14="http://schemas.microsoft.com/office/powerpoint/2010/main" val="3345453456"/>
              </p:ext>
            </p:extLst>
          </p:nvPr>
        </p:nvGraphicFramePr>
        <p:xfrm>
          <a:off x="2767013" y="3424238"/>
          <a:ext cx="4552950" cy="2743200"/>
        </p:xfrm>
        <a:graphic>
          <a:graphicData uri="http://schemas.openxmlformats.org/presentationml/2006/ole">
            <mc:AlternateContent xmlns:mc="http://schemas.openxmlformats.org/markup-compatibility/2006">
              <mc:Choice xmlns:v="urn:schemas-microsoft-com:vml" Requires="v">
                <p:oleObj name="Worksheet" r:id="rId4" imgW="4553174" imgH="2743200" progId="Excel.Sheet.12">
                  <p:link updateAutomatic="1"/>
                </p:oleObj>
              </mc:Choice>
              <mc:Fallback>
                <p:oleObj name="Worksheet" r:id="rId4" imgW="4553174" imgH="2743200" progId="Excel.Sheet.12">
                  <p:link updateAutomatic="1"/>
                  <p:pic>
                    <p:nvPicPr>
                      <p:cNvPr id="2" name="Object 1">
                        <a:extLst>
                          <a:ext uri="{FF2B5EF4-FFF2-40B4-BE49-F238E27FC236}">
                            <a16:creationId xmlns:a16="http://schemas.microsoft.com/office/drawing/2014/main" id="{F1876B93-B11C-CE3F-1D9E-96E29EBD8FF1}"/>
                          </a:ext>
                        </a:extLst>
                      </p:cNvPr>
                      <p:cNvPicPr/>
                      <p:nvPr/>
                    </p:nvPicPr>
                    <p:blipFill>
                      <a:blip r:embed="rId5"/>
                      <a:stretch>
                        <a:fillRect/>
                      </a:stretch>
                    </p:blipFill>
                    <p:spPr>
                      <a:xfrm>
                        <a:off x="2767013" y="3424238"/>
                        <a:ext cx="4552950" cy="2743200"/>
                      </a:xfrm>
                      <a:prstGeom prst="rect">
                        <a:avLst/>
                      </a:prstGeom>
                    </p:spPr>
                  </p:pic>
                </p:oleObj>
              </mc:Fallback>
            </mc:AlternateContent>
          </a:graphicData>
        </a:graphic>
      </p:graphicFrame>
    </p:spTree>
    <p:extLst>
      <p:ext uri="{BB962C8B-B14F-4D97-AF65-F5344CB8AC3E}">
        <p14:creationId xmlns:p14="http://schemas.microsoft.com/office/powerpoint/2010/main" val="29036075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AF87AE5-180A-4158-8251-339F2218399D}"/>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8" name="Title 1"/>
          <p:cNvSpPr txBox="1">
            <a:spLocks/>
          </p:cNvSpPr>
          <p:nvPr/>
        </p:nvSpPr>
        <p:spPr bwMode="auto">
          <a:xfrm>
            <a:off x="390237" y="346241"/>
            <a:ext cx="8876591" cy="44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lvl1pPr algn="l" rtl="0" eaLnBrk="0" fontAlgn="base" hangingPunct="0">
              <a:spcBef>
                <a:spcPct val="0"/>
              </a:spcBef>
              <a:spcAft>
                <a:spcPct val="0"/>
              </a:spcAft>
              <a:defRPr sz="2300" cap="small" baseline="0">
                <a:solidFill>
                  <a:srgbClr val="4D4D4D"/>
                </a:solidFill>
                <a:latin typeface="+mj-lt"/>
                <a:ea typeface="+mj-ea"/>
                <a:cs typeface="+mj-cs"/>
              </a:defRPr>
            </a:lvl1pPr>
            <a:lvl2pPr algn="l" rtl="0" eaLnBrk="0" fontAlgn="base" hangingPunct="0">
              <a:spcBef>
                <a:spcPct val="0"/>
              </a:spcBef>
              <a:spcAft>
                <a:spcPct val="0"/>
              </a:spcAft>
              <a:defRPr sz="2300">
                <a:solidFill>
                  <a:srgbClr val="4D4D4D"/>
                </a:solidFill>
                <a:latin typeface="Palatino Linotype" pitchFamily="18" charset="0"/>
              </a:defRPr>
            </a:lvl2pPr>
            <a:lvl3pPr algn="l" rtl="0" eaLnBrk="0" fontAlgn="base" hangingPunct="0">
              <a:spcBef>
                <a:spcPct val="0"/>
              </a:spcBef>
              <a:spcAft>
                <a:spcPct val="0"/>
              </a:spcAft>
              <a:defRPr sz="2300">
                <a:solidFill>
                  <a:srgbClr val="4D4D4D"/>
                </a:solidFill>
                <a:latin typeface="Palatino Linotype" pitchFamily="18" charset="0"/>
              </a:defRPr>
            </a:lvl3pPr>
            <a:lvl4pPr algn="l" rtl="0" eaLnBrk="0" fontAlgn="base" hangingPunct="0">
              <a:spcBef>
                <a:spcPct val="0"/>
              </a:spcBef>
              <a:spcAft>
                <a:spcPct val="0"/>
              </a:spcAft>
              <a:defRPr sz="2300">
                <a:solidFill>
                  <a:srgbClr val="4D4D4D"/>
                </a:solidFill>
                <a:latin typeface="Palatino Linotype" pitchFamily="18" charset="0"/>
              </a:defRPr>
            </a:lvl4pPr>
            <a:lvl5pPr algn="l" rtl="0" eaLnBrk="0" fontAlgn="base" hangingPunct="0">
              <a:spcBef>
                <a:spcPct val="0"/>
              </a:spcBef>
              <a:spcAft>
                <a:spcPct val="0"/>
              </a:spcAft>
              <a:defRPr sz="2300">
                <a:solidFill>
                  <a:srgbClr val="4D4D4D"/>
                </a:solidFill>
                <a:latin typeface="Palatino Linotype" pitchFamily="18" charset="0"/>
              </a:defRPr>
            </a:lvl5pPr>
            <a:lvl6pPr marL="433719" algn="l" rtl="0" eaLnBrk="0" fontAlgn="base" hangingPunct="0">
              <a:spcBef>
                <a:spcPct val="0"/>
              </a:spcBef>
              <a:spcAft>
                <a:spcPct val="0"/>
              </a:spcAft>
              <a:defRPr sz="2300">
                <a:solidFill>
                  <a:srgbClr val="4D4D4D"/>
                </a:solidFill>
                <a:latin typeface="Palatino Linotype" pitchFamily="18" charset="0"/>
              </a:defRPr>
            </a:lvl6pPr>
            <a:lvl7pPr marL="867438" algn="l" rtl="0" eaLnBrk="0" fontAlgn="base" hangingPunct="0">
              <a:spcBef>
                <a:spcPct val="0"/>
              </a:spcBef>
              <a:spcAft>
                <a:spcPct val="0"/>
              </a:spcAft>
              <a:defRPr sz="2300">
                <a:solidFill>
                  <a:srgbClr val="4D4D4D"/>
                </a:solidFill>
                <a:latin typeface="Palatino Linotype" pitchFamily="18" charset="0"/>
              </a:defRPr>
            </a:lvl7pPr>
            <a:lvl8pPr marL="1301157" algn="l" rtl="0" eaLnBrk="0" fontAlgn="base" hangingPunct="0">
              <a:spcBef>
                <a:spcPct val="0"/>
              </a:spcBef>
              <a:spcAft>
                <a:spcPct val="0"/>
              </a:spcAft>
              <a:defRPr sz="2300">
                <a:solidFill>
                  <a:srgbClr val="4D4D4D"/>
                </a:solidFill>
                <a:latin typeface="Palatino Linotype" pitchFamily="18" charset="0"/>
              </a:defRPr>
            </a:lvl8pPr>
            <a:lvl9pPr marL="1734876" algn="l" rtl="0" eaLnBrk="0" fontAlgn="base" hangingPunct="0">
              <a:spcBef>
                <a:spcPct val="0"/>
              </a:spcBef>
              <a:spcAft>
                <a:spcPct val="0"/>
              </a:spcAft>
              <a:defRPr sz="2300">
                <a:solidFill>
                  <a:srgbClr val="4D4D4D"/>
                </a:solidFill>
                <a:latin typeface="Palatino Linotype" pitchFamily="18" charset="0"/>
              </a:defRPr>
            </a:lvl9pPr>
          </a:lstStyle>
          <a:p>
            <a:pPr>
              <a:buClrTx/>
              <a:buFontTx/>
            </a:pPr>
            <a:r>
              <a:rPr lang="en-US" i="0" kern="0" dirty="0"/>
              <a:t>Davidson Capital Advisors Recent Healthcare Transactions</a:t>
            </a:r>
          </a:p>
        </p:txBody>
      </p:sp>
      <p:grpSp>
        <p:nvGrpSpPr>
          <p:cNvPr id="22" name="Group 21">
            <a:extLst>
              <a:ext uri="{FF2B5EF4-FFF2-40B4-BE49-F238E27FC236}">
                <a16:creationId xmlns:a16="http://schemas.microsoft.com/office/drawing/2014/main" id="{FEE34BEA-7F7C-4597-999E-B8FDA905BA57}"/>
              </a:ext>
            </a:extLst>
          </p:cNvPr>
          <p:cNvGrpSpPr/>
          <p:nvPr/>
        </p:nvGrpSpPr>
        <p:grpSpPr>
          <a:xfrm>
            <a:off x="371175" y="1992419"/>
            <a:ext cx="8415968" cy="1112522"/>
            <a:chOff x="850861" y="2998593"/>
            <a:chExt cx="8415968" cy="1112522"/>
          </a:xfrm>
        </p:grpSpPr>
        <p:sp>
          <p:nvSpPr>
            <p:cNvPr id="3" name="TextBox 2">
              <a:extLst>
                <a:ext uri="{FF2B5EF4-FFF2-40B4-BE49-F238E27FC236}">
                  <a16:creationId xmlns:a16="http://schemas.microsoft.com/office/drawing/2014/main" id="{1E095949-7F82-40CF-A753-3B65601847AC}"/>
                </a:ext>
              </a:extLst>
            </p:cNvPr>
            <p:cNvSpPr txBox="1"/>
            <p:nvPr/>
          </p:nvSpPr>
          <p:spPr>
            <a:xfrm>
              <a:off x="3012400" y="2998593"/>
              <a:ext cx="6254429" cy="892552"/>
            </a:xfrm>
            <a:prstGeom prst="rect">
              <a:avLst/>
            </a:prstGeom>
            <a:noFill/>
          </p:spPr>
          <p:txBody>
            <a:bodyPr wrap="square" rtlCol="0">
              <a:spAutoFit/>
            </a:bodyPr>
            <a:lstStyle/>
            <a:p>
              <a:pPr algn="l" fontAlgn="base"/>
              <a:r>
                <a:rPr lang="en-US" b="1" i="0" dirty="0">
                  <a:solidFill>
                    <a:schemeClr val="tx1"/>
                  </a:solidFill>
                  <a:effectLst/>
                  <a:latin typeface="Palatino Linotype "/>
                </a:rPr>
                <a:t>Client: Radiotherapy Clinics of Georgia</a:t>
              </a:r>
            </a:p>
            <a:p>
              <a:pPr algn="l" fontAlgn="base"/>
              <a:r>
                <a:rPr lang="en-US" b="0" i="0" dirty="0">
                  <a:solidFill>
                    <a:schemeClr val="tx1"/>
                  </a:solidFill>
                  <a:effectLst/>
                  <a:latin typeface="Palatino Linotype "/>
                </a:rPr>
                <a:t>Radiotherapy Clinics of Georgia LLC operates as a provider of medical services specializing in radiation oncology. The Company provides treatments including surgery, chemotherapy, biologic therapy, and radiation therapy. Radiotherapy Clinics diagnoses and treats conditions such as brain, breast, cervical, endometrial, lung, prostate, and skin cancer. Acquired January 2007 by Physician Oncology Services, L.P.</a:t>
              </a:r>
            </a:p>
          </p:txBody>
        </p:sp>
        <p:sp>
          <p:nvSpPr>
            <p:cNvPr id="18" name="TextBox 17">
              <a:extLst>
                <a:ext uri="{FF2B5EF4-FFF2-40B4-BE49-F238E27FC236}">
                  <a16:creationId xmlns:a16="http://schemas.microsoft.com/office/drawing/2014/main" id="{49699092-3078-4F8C-9C31-05B9AE620BE7}"/>
                </a:ext>
              </a:extLst>
            </p:cNvPr>
            <p:cNvSpPr txBox="1"/>
            <p:nvPr/>
          </p:nvSpPr>
          <p:spPr>
            <a:xfrm>
              <a:off x="850861" y="3747939"/>
              <a:ext cx="1813899" cy="363176"/>
            </a:xfrm>
            <a:prstGeom prst="rect">
              <a:avLst/>
            </a:prstGeom>
            <a:noFill/>
          </p:spPr>
          <p:txBody>
            <a:bodyPr wrap="square" rtlCol="0">
              <a:spAutoFit/>
            </a:bodyPr>
            <a:lstStyle/>
            <a:p>
              <a:pPr algn="l" fontAlgn="base"/>
              <a:r>
                <a:rPr lang="en-US" sz="800" i="0" dirty="0">
                  <a:solidFill>
                    <a:schemeClr val="tx1"/>
                  </a:solidFill>
                  <a:effectLst/>
                  <a:latin typeface="Palatino Linotype "/>
                </a:rPr>
                <a:t>Health Care, Health Care Facilities</a:t>
              </a:r>
            </a:p>
            <a:p>
              <a:pPr algn="l" fontAlgn="base"/>
              <a:r>
                <a:rPr lang="en-US" sz="800" i="0" dirty="0">
                  <a:solidFill>
                    <a:srgbClr val="0070C0"/>
                  </a:solidFill>
                  <a:effectLst/>
                  <a:latin typeface="Palatino Linotype "/>
                </a:rPr>
                <a:t>www.encompashealth.com</a:t>
              </a:r>
            </a:p>
          </p:txBody>
        </p:sp>
      </p:grpSp>
      <p:sp>
        <p:nvSpPr>
          <p:cNvPr id="14" name="TextBox 13">
            <a:extLst>
              <a:ext uri="{FF2B5EF4-FFF2-40B4-BE49-F238E27FC236}">
                <a16:creationId xmlns:a16="http://schemas.microsoft.com/office/drawing/2014/main" id="{28045DF3-81F4-4325-A8AB-73C91BC9D092}"/>
              </a:ext>
            </a:extLst>
          </p:cNvPr>
          <p:cNvSpPr txBox="1"/>
          <p:nvPr/>
        </p:nvSpPr>
        <p:spPr>
          <a:xfrm>
            <a:off x="2532715" y="3298004"/>
            <a:ext cx="6254429" cy="738664"/>
          </a:xfrm>
          <a:prstGeom prst="rect">
            <a:avLst/>
          </a:prstGeom>
          <a:noFill/>
        </p:spPr>
        <p:txBody>
          <a:bodyPr wrap="square">
            <a:spAutoFit/>
          </a:bodyPr>
          <a:lstStyle/>
          <a:p>
            <a:pPr algn="l" fontAlgn="base"/>
            <a:r>
              <a:rPr lang="en-US" b="1" i="0" dirty="0">
                <a:solidFill>
                  <a:schemeClr val="tx1"/>
                </a:solidFill>
                <a:effectLst/>
                <a:latin typeface="Palatino Linotype "/>
              </a:rPr>
              <a:t>Client: Fruth Pharmacy</a:t>
            </a:r>
            <a:endParaRPr lang="en-US" b="0" i="0" dirty="0">
              <a:solidFill>
                <a:schemeClr val="tx1"/>
              </a:solidFill>
              <a:effectLst/>
              <a:latin typeface="Palatino Linotype "/>
            </a:endParaRPr>
          </a:p>
          <a:p>
            <a:pPr algn="l" fontAlgn="base"/>
            <a:r>
              <a:rPr lang="en-US" b="0" i="0" dirty="0">
                <a:solidFill>
                  <a:schemeClr val="tx1"/>
                </a:solidFill>
                <a:effectLst/>
                <a:latin typeface="Palatino Linotype "/>
              </a:rPr>
              <a:t>Fruth Pharmacy operates as pharmacy and retail store. The Company provides medication, health and beauty products, groceries, household items, gifts, balloons, and flowers. Fruth Pharmacy serves customers throughout West Virginia and Ohio.</a:t>
            </a:r>
          </a:p>
        </p:txBody>
      </p:sp>
      <p:sp>
        <p:nvSpPr>
          <p:cNvPr id="21" name="TextBox 20">
            <a:extLst>
              <a:ext uri="{FF2B5EF4-FFF2-40B4-BE49-F238E27FC236}">
                <a16:creationId xmlns:a16="http://schemas.microsoft.com/office/drawing/2014/main" id="{30E5C4FD-0E33-4EFD-93D2-758C0A35CA5C}"/>
              </a:ext>
            </a:extLst>
          </p:cNvPr>
          <p:cNvSpPr txBox="1"/>
          <p:nvPr/>
        </p:nvSpPr>
        <p:spPr>
          <a:xfrm>
            <a:off x="390237" y="3803371"/>
            <a:ext cx="1705313" cy="363176"/>
          </a:xfrm>
          <a:prstGeom prst="rect">
            <a:avLst/>
          </a:prstGeom>
          <a:noFill/>
        </p:spPr>
        <p:txBody>
          <a:bodyPr wrap="square" rtlCol="0">
            <a:spAutoFit/>
          </a:bodyPr>
          <a:lstStyle/>
          <a:p>
            <a:pPr algn="l" fontAlgn="base"/>
            <a:r>
              <a:rPr lang="en-US" sz="800" i="0" dirty="0">
                <a:solidFill>
                  <a:schemeClr val="tx1"/>
                </a:solidFill>
                <a:latin typeface="Palatino Linotype "/>
              </a:rPr>
              <a:t>Retail, Pharmacy and Retail</a:t>
            </a:r>
            <a:endParaRPr lang="en-US" sz="800" i="0" dirty="0">
              <a:solidFill>
                <a:schemeClr val="tx1"/>
              </a:solidFill>
              <a:effectLst/>
              <a:latin typeface="Palatino Linotype "/>
            </a:endParaRPr>
          </a:p>
          <a:p>
            <a:pPr algn="l" fontAlgn="base"/>
            <a:r>
              <a:rPr lang="en-US" sz="800" i="0" dirty="0">
                <a:solidFill>
                  <a:srgbClr val="0070C0"/>
                </a:solidFill>
                <a:effectLst/>
                <a:latin typeface="Palatino Linotype "/>
              </a:rPr>
              <a:t>www.fruthpharmacy.com</a:t>
            </a:r>
          </a:p>
        </p:txBody>
      </p:sp>
      <p:grpSp>
        <p:nvGrpSpPr>
          <p:cNvPr id="20" name="Group 19">
            <a:extLst>
              <a:ext uri="{FF2B5EF4-FFF2-40B4-BE49-F238E27FC236}">
                <a16:creationId xmlns:a16="http://schemas.microsoft.com/office/drawing/2014/main" id="{FD138C01-9A18-4286-88B8-1FF0A2825711}"/>
              </a:ext>
            </a:extLst>
          </p:cNvPr>
          <p:cNvGrpSpPr/>
          <p:nvPr/>
        </p:nvGrpSpPr>
        <p:grpSpPr>
          <a:xfrm>
            <a:off x="380700" y="4276444"/>
            <a:ext cx="8839800" cy="1057105"/>
            <a:chOff x="5201103" y="4879550"/>
            <a:chExt cx="8839800" cy="1057105"/>
          </a:xfrm>
        </p:grpSpPr>
        <p:sp>
          <p:nvSpPr>
            <p:cNvPr id="16" name="TextBox 15">
              <a:extLst>
                <a:ext uri="{FF2B5EF4-FFF2-40B4-BE49-F238E27FC236}">
                  <a16:creationId xmlns:a16="http://schemas.microsoft.com/office/drawing/2014/main" id="{697FC657-4F76-4EBB-B5D5-EDC54AD9E717}"/>
                </a:ext>
              </a:extLst>
            </p:cNvPr>
            <p:cNvSpPr txBox="1"/>
            <p:nvPr/>
          </p:nvSpPr>
          <p:spPr>
            <a:xfrm>
              <a:off x="7353118" y="4879550"/>
              <a:ext cx="6687785" cy="892552"/>
            </a:xfrm>
            <a:prstGeom prst="rect">
              <a:avLst/>
            </a:prstGeom>
            <a:noFill/>
          </p:spPr>
          <p:txBody>
            <a:bodyPr wrap="square">
              <a:spAutoFit/>
            </a:bodyPr>
            <a:lstStyle/>
            <a:p>
              <a:pPr algn="l" fontAlgn="base"/>
              <a:r>
                <a:rPr lang="en-US" b="1" i="0" dirty="0">
                  <a:solidFill>
                    <a:schemeClr val="tx1"/>
                  </a:solidFill>
                  <a:effectLst/>
                  <a:latin typeface="Palatino Linotype "/>
                </a:rPr>
                <a:t>Client: Health South</a:t>
              </a:r>
            </a:p>
            <a:p>
              <a:pPr algn="l" fontAlgn="base"/>
              <a:r>
                <a:rPr lang="en-US" b="0" i="0" dirty="0">
                  <a:solidFill>
                    <a:schemeClr val="tx1"/>
                  </a:solidFill>
                  <a:effectLst/>
                  <a:latin typeface="Palatino Linotype "/>
                </a:rPr>
                <a:t>Health South changed its name to Encompass Health, based in Birmingham, Alabama, is one of the United States’ largest providers of post-acute healthcare services, offering both facility-based and home-based post-acute services in 36 states and Puerto Rico through its network of inpatient rehabilitation hospitals, home health agencies, and hospice agencies.</a:t>
              </a:r>
            </a:p>
          </p:txBody>
        </p:sp>
        <p:sp>
          <p:nvSpPr>
            <p:cNvPr id="23" name="TextBox 22">
              <a:extLst>
                <a:ext uri="{FF2B5EF4-FFF2-40B4-BE49-F238E27FC236}">
                  <a16:creationId xmlns:a16="http://schemas.microsoft.com/office/drawing/2014/main" id="{3883791F-E3F2-4882-AAB3-60F082FCBF43}"/>
                </a:ext>
              </a:extLst>
            </p:cNvPr>
            <p:cNvSpPr txBox="1"/>
            <p:nvPr/>
          </p:nvSpPr>
          <p:spPr>
            <a:xfrm>
              <a:off x="5201103" y="5573479"/>
              <a:ext cx="2170792" cy="363176"/>
            </a:xfrm>
            <a:prstGeom prst="rect">
              <a:avLst/>
            </a:prstGeom>
            <a:noFill/>
          </p:spPr>
          <p:txBody>
            <a:bodyPr wrap="square" rtlCol="0">
              <a:spAutoFit/>
            </a:bodyPr>
            <a:lstStyle/>
            <a:p>
              <a:pPr algn="l" fontAlgn="base"/>
              <a:r>
                <a:rPr lang="en-US" sz="800" i="0" dirty="0">
                  <a:solidFill>
                    <a:schemeClr val="tx1"/>
                  </a:solidFill>
                  <a:effectLst/>
                  <a:latin typeface="Palatino Linotype "/>
                </a:rPr>
                <a:t>Health Care, Health Care Facilities</a:t>
              </a:r>
            </a:p>
            <a:p>
              <a:pPr algn="l" fontAlgn="base"/>
              <a:r>
                <a:rPr lang="en-US" sz="800" i="0" dirty="0">
                  <a:solidFill>
                    <a:srgbClr val="0070C0"/>
                  </a:solidFill>
                  <a:effectLst/>
                  <a:latin typeface="Palatino Linotype "/>
                </a:rPr>
                <a:t>www.</a:t>
              </a:r>
              <a:r>
                <a:rPr lang="en-US" sz="800" i="0" dirty="0">
                  <a:solidFill>
                    <a:srgbClr val="0070C0"/>
                  </a:solidFill>
                  <a:latin typeface="Palatino Linotype "/>
                </a:rPr>
                <a:t>ecompasshealth</a:t>
              </a:r>
              <a:r>
                <a:rPr lang="en-US" sz="800" i="0" dirty="0">
                  <a:solidFill>
                    <a:srgbClr val="0070C0"/>
                  </a:solidFill>
                  <a:effectLst/>
                  <a:latin typeface="Palatino Linotype "/>
                </a:rPr>
                <a:t>.com</a:t>
              </a:r>
            </a:p>
          </p:txBody>
        </p:sp>
      </p:grpSp>
      <p:grpSp>
        <p:nvGrpSpPr>
          <p:cNvPr id="13" name="Group 12">
            <a:extLst>
              <a:ext uri="{FF2B5EF4-FFF2-40B4-BE49-F238E27FC236}">
                <a16:creationId xmlns:a16="http://schemas.microsoft.com/office/drawing/2014/main" id="{04332764-1FEB-42E5-823D-0A41A113027F}"/>
              </a:ext>
            </a:extLst>
          </p:cNvPr>
          <p:cNvGrpSpPr/>
          <p:nvPr/>
        </p:nvGrpSpPr>
        <p:grpSpPr>
          <a:xfrm>
            <a:off x="380700" y="5599624"/>
            <a:ext cx="8720233" cy="828626"/>
            <a:chOff x="613046" y="4961760"/>
            <a:chExt cx="4973713" cy="828626"/>
          </a:xfrm>
        </p:grpSpPr>
        <p:sp>
          <p:nvSpPr>
            <p:cNvPr id="17" name="TextBox 16">
              <a:extLst>
                <a:ext uri="{FF2B5EF4-FFF2-40B4-BE49-F238E27FC236}">
                  <a16:creationId xmlns:a16="http://schemas.microsoft.com/office/drawing/2014/main" id="{4E336637-E102-4B0D-B5B0-4F3E127CD5DA}"/>
                </a:ext>
              </a:extLst>
            </p:cNvPr>
            <p:cNvSpPr txBox="1"/>
            <p:nvPr/>
          </p:nvSpPr>
          <p:spPr>
            <a:xfrm>
              <a:off x="1840479" y="4961760"/>
              <a:ext cx="3746280" cy="584775"/>
            </a:xfrm>
            <a:prstGeom prst="rect">
              <a:avLst/>
            </a:prstGeom>
            <a:noFill/>
          </p:spPr>
          <p:txBody>
            <a:bodyPr wrap="square">
              <a:spAutoFit/>
            </a:bodyPr>
            <a:lstStyle/>
            <a:p>
              <a:pPr algn="l" fontAlgn="base"/>
              <a:r>
                <a:rPr lang="en-US" b="1" i="0" dirty="0">
                  <a:solidFill>
                    <a:schemeClr val="tx1"/>
                  </a:solidFill>
                  <a:effectLst/>
                  <a:latin typeface="Palatino Linotype "/>
                </a:rPr>
                <a:t>Client: Access One</a:t>
              </a:r>
            </a:p>
            <a:p>
              <a:pPr algn="l" fontAlgn="base"/>
              <a:r>
                <a:rPr lang="en-US" b="0" i="0" dirty="0">
                  <a:solidFill>
                    <a:schemeClr val="tx1"/>
                  </a:solidFill>
                  <a:effectLst/>
                  <a:latin typeface="Palatino Linotype "/>
                </a:rPr>
                <a:t>Based in Fort Mill, South Carolina, Access One provides hospitals, health systems and employers with patient financing solutions. They strive to provide an easy user experience and a patient-friendly interface</a:t>
              </a:r>
            </a:p>
          </p:txBody>
        </p:sp>
        <p:sp>
          <p:nvSpPr>
            <p:cNvPr id="25" name="TextBox 24">
              <a:extLst>
                <a:ext uri="{FF2B5EF4-FFF2-40B4-BE49-F238E27FC236}">
                  <a16:creationId xmlns:a16="http://schemas.microsoft.com/office/drawing/2014/main" id="{D26350C3-23DE-4668-BEC7-B2222EE41765}"/>
                </a:ext>
              </a:extLst>
            </p:cNvPr>
            <p:cNvSpPr txBox="1"/>
            <p:nvPr/>
          </p:nvSpPr>
          <p:spPr>
            <a:xfrm>
              <a:off x="613046" y="5427210"/>
              <a:ext cx="2170792" cy="363176"/>
            </a:xfrm>
            <a:prstGeom prst="rect">
              <a:avLst/>
            </a:prstGeom>
            <a:noFill/>
          </p:spPr>
          <p:txBody>
            <a:bodyPr wrap="square" rtlCol="0">
              <a:spAutoFit/>
            </a:bodyPr>
            <a:lstStyle/>
            <a:p>
              <a:pPr algn="l" fontAlgn="base"/>
              <a:r>
                <a:rPr lang="en-US" sz="800" i="0" dirty="0">
                  <a:solidFill>
                    <a:schemeClr val="tx1"/>
                  </a:solidFill>
                  <a:effectLst/>
                  <a:latin typeface="Palatino Linotype "/>
                </a:rPr>
                <a:t>Hospital &amp; Healthcare</a:t>
              </a:r>
            </a:p>
            <a:p>
              <a:pPr algn="l" fontAlgn="base"/>
              <a:r>
                <a:rPr lang="en-US" sz="800" i="0" dirty="0">
                  <a:solidFill>
                    <a:srgbClr val="0070C0"/>
                  </a:solidFill>
                  <a:effectLst/>
                  <a:latin typeface="Palatino Linotype "/>
                </a:rPr>
                <a:t>www.accessonemedcard.com</a:t>
              </a:r>
            </a:p>
          </p:txBody>
        </p:sp>
      </p:grpSp>
      <p:grpSp>
        <p:nvGrpSpPr>
          <p:cNvPr id="7" name="Group 6">
            <a:extLst>
              <a:ext uri="{FF2B5EF4-FFF2-40B4-BE49-F238E27FC236}">
                <a16:creationId xmlns:a16="http://schemas.microsoft.com/office/drawing/2014/main" id="{13C9FA16-2C7F-44B2-AAFB-F9ABB47255A3}"/>
              </a:ext>
            </a:extLst>
          </p:cNvPr>
          <p:cNvGrpSpPr/>
          <p:nvPr/>
        </p:nvGrpSpPr>
        <p:grpSpPr>
          <a:xfrm>
            <a:off x="371175" y="1088646"/>
            <a:ext cx="8663798" cy="776787"/>
            <a:chOff x="472998" y="3410349"/>
            <a:chExt cx="8663798" cy="776787"/>
          </a:xfrm>
        </p:grpSpPr>
        <p:sp>
          <p:nvSpPr>
            <p:cNvPr id="15" name="TextBox 14">
              <a:extLst>
                <a:ext uri="{FF2B5EF4-FFF2-40B4-BE49-F238E27FC236}">
                  <a16:creationId xmlns:a16="http://schemas.microsoft.com/office/drawing/2014/main" id="{74663D14-0EB8-4148-A0F7-73F385F56E78}"/>
                </a:ext>
              </a:extLst>
            </p:cNvPr>
            <p:cNvSpPr txBox="1"/>
            <p:nvPr/>
          </p:nvSpPr>
          <p:spPr>
            <a:xfrm>
              <a:off x="2634538" y="3410349"/>
              <a:ext cx="6502258" cy="584775"/>
            </a:xfrm>
            <a:prstGeom prst="rect">
              <a:avLst/>
            </a:prstGeom>
            <a:noFill/>
          </p:spPr>
          <p:txBody>
            <a:bodyPr wrap="square">
              <a:spAutoFit/>
            </a:bodyPr>
            <a:lstStyle/>
            <a:p>
              <a:pPr algn="l" fontAlgn="base"/>
              <a:r>
                <a:rPr lang="en-US" b="1" i="0" dirty="0">
                  <a:solidFill>
                    <a:schemeClr val="tx1"/>
                  </a:solidFill>
                  <a:effectLst/>
                  <a:latin typeface="Palatino Linotype "/>
                </a:rPr>
                <a:t>Client </a:t>
              </a:r>
              <a:r>
                <a:rPr lang="en-US" b="1" i="0" dirty="0" err="1">
                  <a:solidFill>
                    <a:schemeClr val="tx1"/>
                  </a:solidFill>
                  <a:effectLst/>
                  <a:latin typeface="Palatino Linotype "/>
                </a:rPr>
                <a:t>Acryness</a:t>
              </a:r>
              <a:endParaRPr lang="en-US" b="1" i="0" dirty="0">
                <a:solidFill>
                  <a:schemeClr val="tx1"/>
                </a:solidFill>
                <a:effectLst/>
                <a:latin typeface="Palatino Linotype "/>
              </a:endParaRPr>
            </a:p>
            <a:p>
              <a:pPr algn="l" fontAlgn="base"/>
              <a:r>
                <a:rPr lang="en-US" b="0" i="0" dirty="0" err="1">
                  <a:solidFill>
                    <a:schemeClr val="tx1"/>
                  </a:solidFill>
                  <a:effectLst/>
                  <a:latin typeface="Palatino Linotype "/>
                </a:rPr>
                <a:t>Acryness</a:t>
              </a:r>
              <a:r>
                <a:rPr lang="en-US" b="0" i="0" dirty="0">
                  <a:solidFill>
                    <a:schemeClr val="tx1"/>
                  </a:solidFill>
                  <a:effectLst/>
                  <a:latin typeface="Palatino Linotype "/>
                </a:rPr>
                <a:t> is an information technology company which provides a full range of billing support and payment processing solutions for large and small B2C billers with a core emphasis serving the healthcare community.</a:t>
              </a:r>
            </a:p>
          </p:txBody>
        </p:sp>
        <p:pic>
          <p:nvPicPr>
            <p:cNvPr id="19" name="Picture 18" descr="A picture containing text, clipart&#10;&#10;Description automatically generated">
              <a:extLst>
                <a:ext uri="{FF2B5EF4-FFF2-40B4-BE49-F238E27FC236}">
                  <a16:creationId xmlns:a16="http://schemas.microsoft.com/office/drawing/2014/main" id="{554E6716-5D49-4E8F-9BCD-8EF09704F9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060" y="3517812"/>
              <a:ext cx="1804361" cy="232392"/>
            </a:xfrm>
            <a:prstGeom prst="rect">
              <a:avLst/>
            </a:prstGeom>
          </p:spPr>
        </p:pic>
        <p:sp>
          <p:nvSpPr>
            <p:cNvPr id="29" name="TextBox 28">
              <a:extLst>
                <a:ext uri="{FF2B5EF4-FFF2-40B4-BE49-F238E27FC236}">
                  <a16:creationId xmlns:a16="http://schemas.microsoft.com/office/drawing/2014/main" id="{94004193-3707-463F-8573-9808C6B06952}"/>
                </a:ext>
              </a:extLst>
            </p:cNvPr>
            <p:cNvSpPr txBox="1"/>
            <p:nvPr/>
          </p:nvSpPr>
          <p:spPr>
            <a:xfrm>
              <a:off x="472998" y="3823960"/>
              <a:ext cx="2161540" cy="363176"/>
            </a:xfrm>
            <a:prstGeom prst="rect">
              <a:avLst/>
            </a:prstGeom>
            <a:noFill/>
          </p:spPr>
          <p:txBody>
            <a:bodyPr wrap="square" rtlCol="0">
              <a:spAutoFit/>
            </a:bodyPr>
            <a:lstStyle/>
            <a:p>
              <a:pPr algn="l" fontAlgn="base"/>
              <a:r>
                <a:rPr lang="en-US" sz="800" i="0" dirty="0">
                  <a:solidFill>
                    <a:schemeClr val="tx1"/>
                  </a:solidFill>
                  <a:effectLst/>
                  <a:latin typeface="Palatino Linotype "/>
                </a:rPr>
                <a:t>Healthcare Technology, Payment Services</a:t>
              </a:r>
            </a:p>
            <a:p>
              <a:pPr algn="l" fontAlgn="base"/>
              <a:r>
                <a:rPr lang="en-US" sz="800" i="0" dirty="0">
                  <a:solidFill>
                    <a:srgbClr val="0070C0"/>
                  </a:solidFill>
                  <a:effectLst/>
                  <a:latin typeface="Palatino Linotype "/>
                </a:rPr>
                <a:t>www.acryness.com</a:t>
              </a:r>
            </a:p>
          </p:txBody>
        </p:sp>
      </p:grpSp>
      <p:pic>
        <p:nvPicPr>
          <p:cNvPr id="6" name="Picture 5">
            <a:extLst>
              <a:ext uri="{FF2B5EF4-FFF2-40B4-BE49-F238E27FC236}">
                <a16:creationId xmlns:a16="http://schemas.microsoft.com/office/drawing/2014/main" id="{10950CC4-A424-43E9-8500-A8422C0A8EEE}"/>
              </a:ext>
            </a:extLst>
          </p:cNvPr>
          <p:cNvPicPr>
            <a:picLocks noChangeAspect="1"/>
          </p:cNvPicPr>
          <p:nvPr/>
        </p:nvPicPr>
        <p:blipFill>
          <a:blip r:embed="rId4"/>
          <a:stretch>
            <a:fillRect/>
          </a:stretch>
        </p:blipFill>
        <p:spPr>
          <a:xfrm>
            <a:off x="457200" y="3279635"/>
            <a:ext cx="1191128" cy="457200"/>
          </a:xfrm>
          <a:prstGeom prst="rect">
            <a:avLst/>
          </a:prstGeom>
        </p:spPr>
      </p:pic>
      <p:pic>
        <p:nvPicPr>
          <p:cNvPr id="26" name="Picture 25">
            <a:extLst>
              <a:ext uri="{FF2B5EF4-FFF2-40B4-BE49-F238E27FC236}">
                <a16:creationId xmlns:a16="http://schemas.microsoft.com/office/drawing/2014/main" id="{594C15CB-849D-4332-9E59-29418F61AB25}"/>
              </a:ext>
            </a:extLst>
          </p:cNvPr>
          <p:cNvPicPr>
            <a:picLocks noChangeAspect="1"/>
          </p:cNvPicPr>
          <p:nvPr/>
        </p:nvPicPr>
        <p:blipFill rotWithShape="1">
          <a:blip r:embed="rId5"/>
          <a:srcRect l="21672" r="19165"/>
          <a:stretch/>
        </p:blipFill>
        <p:spPr>
          <a:xfrm>
            <a:off x="552284" y="1974477"/>
            <a:ext cx="913812" cy="731520"/>
          </a:xfrm>
          <a:prstGeom prst="rect">
            <a:avLst/>
          </a:prstGeom>
        </p:spPr>
      </p:pic>
      <p:pic>
        <p:nvPicPr>
          <p:cNvPr id="27" name="Picture 26">
            <a:extLst>
              <a:ext uri="{FF2B5EF4-FFF2-40B4-BE49-F238E27FC236}">
                <a16:creationId xmlns:a16="http://schemas.microsoft.com/office/drawing/2014/main" id="{77FBB27D-9186-4F31-80E8-9EDDB771B24D}"/>
              </a:ext>
            </a:extLst>
          </p:cNvPr>
          <p:cNvPicPr>
            <a:picLocks noChangeAspect="1"/>
          </p:cNvPicPr>
          <p:nvPr/>
        </p:nvPicPr>
        <p:blipFill rotWithShape="1">
          <a:blip r:embed="rId6"/>
          <a:srcRect t="24557" b="22414"/>
          <a:stretch/>
        </p:blipFill>
        <p:spPr>
          <a:xfrm>
            <a:off x="406010" y="4276444"/>
            <a:ext cx="1611440" cy="640080"/>
          </a:xfrm>
          <a:prstGeom prst="rect">
            <a:avLst/>
          </a:prstGeom>
        </p:spPr>
      </p:pic>
      <p:pic>
        <p:nvPicPr>
          <p:cNvPr id="28" name="Picture 27">
            <a:extLst>
              <a:ext uri="{FF2B5EF4-FFF2-40B4-BE49-F238E27FC236}">
                <a16:creationId xmlns:a16="http://schemas.microsoft.com/office/drawing/2014/main" id="{A6CE6588-690E-4874-A541-19F28DC11571}"/>
              </a:ext>
            </a:extLst>
          </p:cNvPr>
          <p:cNvPicPr>
            <a:picLocks noChangeAspect="1"/>
          </p:cNvPicPr>
          <p:nvPr/>
        </p:nvPicPr>
        <p:blipFill>
          <a:blip r:embed="rId7"/>
          <a:stretch>
            <a:fillRect/>
          </a:stretch>
        </p:blipFill>
        <p:spPr>
          <a:xfrm>
            <a:off x="380701" y="5539175"/>
            <a:ext cx="2028575" cy="477823"/>
          </a:xfrm>
          <a:prstGeom prst="rect">
            <a:avLst/>
          </a:prstGeom>
        </p:spPr>
      </p:pic>
    </p:spTree>
    <p:extLst>
      <p:ext uri="{BB962C8B-B14F-4D97-AF65-F5344CB8AC3E}">
        <p14:creationId xmlns:p14="http://schemas.microsoft.com/office/powerpoint/2010/main" val="36597337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2710943-36FC-4185-92FF-ABADB1132F06}"/>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5" name="Straight Connector 4">
            <a:extLst>
              <a:ext uri="{FF2B5EF4-FFF2-40B4-BE49-F238E27FC236}">
                <a16:creationId xmlns:a16="http://schemas.microsoft.com/office/drawing/2014/main" id="{841AA879-8725-45DA-A633-8ADC87BD335F}"/>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3396B6F5-5BE0-494F-A380-FDF49EE92F76}"/>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23C2F321-8929-4A9C-8505-3DC1A1BB2422}"/>
              </a:ext>
            </a:extLst>
          </p:cNvPr>
          <p:cNvSpPr>
            <a:spLocks noGrp="1"/>
          </p:cNvSpPr>
          <p:nvPr>
            <p:ph type="title"/>
          </p:nvPr>
        </p:nvSpPr>
        <p:spPr/>
        <p:txBody>
          <a:bodyPr/>
          <a:lstStyle/>
          <a:p>
            <a:r>
              <a:rPr lang="en-US" dirty="0"/>
              <a:t>Industry at a glance</a:t>
            </a:r>
          </a:p>
        </p:txBody>
      </p:sp>
      <p:grpSp>
        <p:nvGrpSpPr>
          <p:cNvPr id="12" name="Group 11">
            <a:extLst>
              <a:ext uri="{FF2B5EF4-FFF2-40B4-BE49-F238E27FC236}">
                <a16:creationId xmlns:a16="http://schemas.microsoft.com/office/drawing/2014/main" id="{F661A4E2-4681-453D-849C-86D66064D77B}"/>
              </a:ext>
            </a:extLst>
          </p:cNvPr>
          <p:cNvGrpSpPr/>
          <p:nvPr/>
        </p:nvGrpSpPr>
        <p:grpSpPr>
          <a:xfrm>
            <a:off x="453646" y="981874"/>
            <a:ext cx="3741934" cy="5220646"/>
            <a:chOff x="5130879" y="853357"/>
            <a:chExt cx="3151510" cy="5220646"/>
          </a:xfrm>
        </p:grpSpPr>
        <p:sp>
          <p:nvSpPr>
            <p:cNvPr id="13" name="Rectangle 12">
              <a:extLst>
                <a:ext uri="{FF2B5EF4-FFF2-40B4-BE49-F238E27FC236}">
                  <a16:creationId xmlns:a16="http://schemas.microsoft.com/office/drawing/2014/main" id="{BE7C754F-816C-4576-B441-173996854DA8}"/>
                </a:ext>
              </a:extLst>
            </p:cNvPr>
            <p:cNvSpPr/>
            <p:nvPr/>
          </p:nvSpPr>
          <p:spPr>
            <a:xfrm>
              <a:off x="5531904" y="1474847"/>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$367.9bn Revenue</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2016 – 2021	1.8%</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3.4%</a:t>
              </a:r>
            </a:p>
          </p:txBody>
        </p:sp>
        <p:sp>
          <p:nvSpPr>
            <p:cNvPr id="15" name="Rectangle 14">
              <a:extLst>
                <a:ext uri="{FF2B5EF4-FFF2-40B4-BE49-F238E27FC236}">
                  <a16:creationId xmlns:a16="http://schemas.microsoft.com/office/drawing/2014/main" id="{C24B6219-4651-4F52-A545-38F66DAA6C4F}"/>
                </a:ext>
              </a:extLst>
            </p:cNvPr>
            <p:cNvSpPr/>
            <p:nvPr/>
          </p:nvSpPr>
          <p:spPr>
            <a:xfrm>
              <a:off x="5130879" y="853357"/>
              <a:ext cx="2990088" cy="38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dirty="0">
                  <a:solidFill>
                    <a:schemeClr val="tx1"/>
                  </a:solidFill>
                  <a:latin typeface="Palatino Linotype (Body)"/>
                </a:rPr>
                <a:t>Key Statistics</a:t>
              </a:r>
            </a:p>
          </p:txBody>
        </p:sp>
        <p:grpSp>
          <p:nvGrpSpPr>
            <p:cNvPr id="16" name="Group 15">
              <a:extLst>
                <a:ext uri="{FF2B5EF4-FFF2-40B4-BE49-F238E27FC236}">
                  <a16:creationId xmlns:a16="http://schemas.microsoft.com/office/drawing/2014/main" id="{3A4719BC-BE70-4B8D-B900-3F21106572AC}"/>
                </a:ext>
              </a:extLst>
            </p:cNvPr>
            <p:cNvGrpSpPr/>
            <p:nvPr/>
          </p:nvGrpSpPr>
          <p:grpSpPr>
            <a:xfrm>
              <a:off x="5166144" y="1449746"/>
              <a:ext cx="365760" cy="426076"/>
              <a:chOff x="-857250" y="1417803"/>
              <a:chExt cx="548640" cy="639114"/>
            </a:xfrm>
          </p:grpSpPr>
          <p:sp>
            <p:nvSpPr>
              <p:cNvPr id="37" name="Flowchart: Connector 36">
                <a:extLst>
                  <a:ext uri="{FF2B5EF4-FFF2-40B4-BE49-F238E27FC236}">
                    <a16:creationId xmlns:a16="http://schemas.microsoft.com/office/drawing/2014/main" id="{81D70AA8-63E0-4662-BA5D-F2020565CA86}"/>
                  </a:ext>
                </a:extLst>
              </p:cNvPr>
              <p:cNvSpPr/>
              <p:nvPr/>
            </p:nvSpPr>
            <p:spPr bwMode="auto">
              <a:xfrm>
                <a:off x="-857250" y="1417803"/>
                <a:ext cx="548640" cy="639114"/>
              </a:xfrm>
              <a:prstGeom prst="flowChartConnector">
                <a:avLst/>
              </a:prstGeom>
              <a:solidFill>
                <a:srgbClr val="407EC9"/>
              </a:solidFill>
              <a:ln w="3175">
                <a:solidFill>
                  <a:schemeClr val="tx1"/>
                </a:solidFill>
              </a:ln>
              <a:effectLst>
                <a:outerShdw blurRad="50800" dist="38100" algn="l" rotWithShape="0">
                  <a:prstClr val="black">
                    <a:alpha val="40000"/>
                  </a:prstClr>
                </a:outerShdw>
              </a:effectLst>
            </p:spPr>
            <p:txBody>
              <a:bodyPr wrap="square" lIns="86709" tIns="43355" rIns="86709" bIns="43355" rtlCol="0" anchor="ctr">
                <a:spAutoFit/>
              </a:bodyPr>
              <a:lstStyle/>
              <a:p>
                <a:pPr algn="ctr" defTabSz="914400" fontAlgn="base">
                  <a:spcBef>
                    <a:spcPct val="20000"/>
                  </a:spcBef>
                  <a:spcAft>
                    <a:spcPct val="0"/>
                  </a:spcAft>
                  <a:buClr>
                    <a:srgbClr val="143369"/>
                  </a:buClr>
                  <a:buFont typeface="Wingdings" pitchFamily="2" charset="2"/>
                  <a:buNone/>
                </a:pPr>
                <a:endParaRPr lang="en-US" sz="1400" b="1" i="0">
                  <a:solidFill>
                    <a:srgbClr val="FFFFFF"/>
                  </a:solidFill>
                  <a:latin typeface="Palatino Linotype" pitchFamily="18" charset="0"/>
                  <a:cs typeface="Times New Roman" pitchFamily="18" charset="0"/>
                </a:endParaRPr>
              </a:p>
            </p:txBody>
          </p:sp>
          <p:pic>
            <p:nvPicPr>
              <p:cNvPr id="38" name="Graphic 37" descr="Dollar with solid fill">
                <a:extLst>
                  <a:ext uri="{FF2B5EF4-FFF2-40B4-BE49-F238E27FC236}">
                    <a16:creationId xmlns:a16="http://schemas.microsoft.com/office/drawing/2014/main" id="{69F89696-2A01-492A-822C-B4192A87C83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1385" y="1554480"/>
                <a:ext cx="365760" cy="365760"/>
              </a:xfrm>
              <a:prstGeom prst="rect">
                <a:avLst/>
              </a:prstGeom>
            </p:spPr>
          </p:pic>
        </p:grpSp>
        <p:sp>
          <p:nvSpPr>
            <p:cNvPr id="17" name="Rectangle 16">
              <a:extLst>
                <a:ext uri="{FF2B5EF4-FFF2-40B4-BE49-F238E27FC236}">
                  <a16:creationId xmlns:a16="http://schemas.microsoft.com/office/drawing/2014/main" id="{8808C9C6-4505-454F-B865-BC3F41DE903D}"/>
                </a:ext>
              </a:extLst>
            </p:cNvPr>
            <p:cNvSpPr/>
            <p:nvPr/>
          </p:nvSpPr>
          <p:spPr>
            <a:xfrm>
              <a:off x="5531904" y="2246011"/>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$48.2bn Profit</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2016 – 2021	0.5%</a:t>
              </a:r>
            </a:p>
          </p:txBody>
        </p:sp>
        <p:sp>
          <p:nvSpPr>
            <p:cNvPr id="18" name="Rectangle 17">
              <a:extLst>
                <a:ext uri="{FF2B5EF4-FFF2-40B4-BE49-F238E27FC236}">
                  <a16:creationId xmlns:a16="http://schemas.microsoft.com/office/drawing/2014/main" id="{4C849485-0B5D-46C4-A079-78B93A29E3B9}"/>
                </a:ext>
              </a:extLst>
            </p:cNvPr>
            <p:cNvSpPr/>
            <p:nvPr/>
          </p:nvSpPr>
          <p:spPr>
            <a:xfrm>
              <a:off x="5531903" y="3017175"/>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13.1% Profit Margin</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2016 – 2021    -0.9pp</a:t>
              </a:r>
            </a:p>
          </p:txBody>
        </p:sp>
        <p:sp>
          <p:nvSpPr>
            <p:cNvPr id="19" name="Rectangle 18">
              <a:extLst>
                <a:ext uri="{FF2B5EF4-FFF2-40B4-BE49-F238E27FC236}">
                  <a16:creationId xmlns:a16="http://schemas.microsoft.com/office/drawing/2014/main" id="{C88C1A05-228C-4EBB-9FAA-BB7FB1F2DB25}"/>
                </a:ext>
              </a:extLst>
            </p:cNvPr>
            <p:cNvSpPr/>
            <p:nvPr/>
          </p:nvSpPr>
          <p:spPr>
            <a:xfrm>
              <a:off x="5541150" y="3692760"/>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119k Businesses</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2016 – 2021	0.2%</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2.2%</a:t>
              </a:r>
            </a:p>
          </p:txBody>
        </p:sp>
        <p:sp>
          <p:nvSpPr>
            <p:cNvPr id="20" name="Rectangle 19">
              <a:extLst>
                <a:ext uri="{FF2B5EF4-FFF2-40B4-BE49-F238E27FC236}">
                  <a16:creationId xmlns:a16="http://schemas.microsoft.com/office/drawing/2014/main" id="{493A8CAE-E066-489A-AF9F-4DE8CAA9490A}"/>
                </a:ext>
              </a:extLst>
            </p:cNvPr>
            <p:cNvSpPr/>
            <p:nvPr/>
          </p:nvSpPr>
          <p:spPr>
            <a:xfrm>
              <a:off x="5544746" y="4559503"/>
              <a:ext cx="2728396"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2m Employees</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2016 – 2021	1.7%</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3.0%</a:t>
              </a:r>
            </a:p>
          </p:txBody>
        </p:sp>
        <p:sp>
          <p:nvSpPr>
            <p:cNvPr id="21" name="Rectangle 20">
              <a:extLst>
                <a:ext uri="{FF2B5EF4-FFF2-40B4-BE49-F238E27FC236}">
                  <a16:creationId xmlns:a16="http://schemas.microsoft.com/office/drawing/2014/main" id="{A1086DD8-9D17-4C55-A047-FF0AC57F502F}"/>
                </a:ext>
              </a:extLst>
            </p:cNvPr>
            <p:cNvSpPr/>
            <p:nvPr/>
          </p:nvSpPr>
          <p:spPr>
            <a:xfrm>
              <a:off x="5544746" y="5328965"/>
              <a:ext cx="2728396"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i="0" dirty="0">
                  <a:solidFill>
                    <a:schemeClr val="tx1"/>
                  </a:solidFill>
                  <a:latin typeface="Palatino Linotype" panose="02040502050505030304" pitchFamily="18" charset="0"/>
                </a:rPr>
                <a:t>$180.8bn Wages</a:t>
              </a:r>
              <a:endParaRPr lang="en-US" sz="900" i="0" dirty="0">
                <a:solidFill>
                  <a:schemeClr val="tx1"/>
                </a:solidFill>
                <a:latin typeface="Palatino Linotype" panose="02040502050505030304" pitchFamily="18" charset="0"/>
              </a:endParaRP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2016 – 2021	2.2%</a:t>
              </a:r>
            </a:p>
            <a:p>
              <a:pPr marL="171450" indent="-171450">
                <a:lnSpc>
                  <a:spcPct val="150000"/>
                </a:lnSpc>
                <a:buFont typeface="Arial" panose="020B0604020202020204" pitchFamily="34" charset="0"/>
                <a:buChar char="•"/>
              </a:pPr>
              <a:r>
                <a:rPr lang="en-US" sz="900" i="0" dirty="0">
                  <a:solidFill>
                    <a:schemeClr val="tx1"/>
                  </a:solidFill>
                  <a:latin typeface="Palatino Linotype" panose="02040502050505030304" pitchFamily="18" charset="0"/>
                </a:rPr>
                <a:t>Annual Growth     2022 – 2027	3.1%</a:t>
              </a:r>
            </a:p>
          </p:txBody>
        </p:sp>
        <p:grpSp>
          <p:nvGrpSpPr>
            <p:cNvPr id="22" name="Group 21">
              <a:extLst>
                <a:ext uri="{FF2B5EF4-FFF2-40B4-BE49-F238E27FC236}">
                  <a16:creationId xmlns:a16="http://schemas.microsoft.com/office/drawing/2014/main" id="{FA415534-37EE-4F27-803C-FF501CDF854F}"/>
                </a:ext>
              </a:extLst>
            </p:cNvPr>
            <p:cNvGrpSpPr/>
            <p:nvPr/>
          </p:nvGrpSpPr>
          <p:grpSpPr>
            <a:xfrm>
              <a:off x="5166144" y="2246266"/>
              <a:ext cx="365760" cy="426076"/>
              <a:chOff x="-651255" y="2639932"/>
              <a:chExt cx="548640" cy="639114"/>
            </a:xfrm>
          </p:grpSpPr>
          <p:sp>
            <p:nvSpPr>
              <p:cNvPr id="35" name="Flowchart: Connector 34">
                <a:extLst>
                  <a:ext uri="{FF2B5EF4-FFF2-40B4-BE49-F238E27FC236}">
                    <a16:creationId xmlns:a16="http://schemas.microsoft.com/office/drawing/2014/main" id="{9248FA21-6643-4D11-94FF-7050E06F0DB7}"/>
                  </a:ext>
                </a:extLst>
              </p:cNvPr>
              <p:cNvSpPr/>
              <p:nvPr/>
            </p:nvSpPr>
            <p:spPr bwMode="auto">
              <a:xfrm>
                <a:off x="-651255" y="2639932"/>
                <a:ext cx="548640" cy="639114"/>
              </a:xfrm>
              <a:prstGeom prst="flowChartConnector">
                <a:avLst/>
              </a:prstGeom>
              <a:solidFill>
                <a:srgbClr val="407EC9"/>
              </a:solidFill>
              <a:ln w="3175">
                <a:solidFill>
                  <a:schemeClr val="tx1"/>
                </a:solidFill>
              </a:ln>
              <a:effectLst>
                <a:outerShdw blurRad="50800" dist="38100" algn="l" rotWithShape="0">
                  <a:prstClr val="black">
                    <a:alpha val="40000"/>
                  </a:prstClr>
                </a:outerShdw>
              </a:effectLst>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6" name="Graphic 35" descr="Bar chart with solid fill">
                <a:extLst>
                  <a:ext uri="{FF2B5EF4-FFF2-40B4-BE49-F238E27FC236}">
                    <a16:creationId xmlns:a16="http://schemas.microsoft.com/office/drawing/2014/main" id="{F3492794-9D74-4090-A284-F3C8DDFD920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0255" y="2776609"/>
                <a:ext cx="365760" cy="365760"/>
              </a:xfrm>
              <a:prstGeom prst="rect">
                <a:avLst/>
              </a:prstGeom>
            </p:spPr>
          </p:pic>
        </p:grpSp>
        <p:grpSp>
          <p:nvGrpSpPr>
            <p:cNvPr id="23" name="Group 22">
              <a:extLst>
                <a:ext uri="{FF2B5EF4-FFF2-40B4-BE49-F238E27FC236}">
                  <a16:creationId xmlns:a16="http://schemas.microsoft.com/office/drawing/2014/main" id="{1DEE188B-4D81-4945-9688-403DEEED5DF6}"/>
                </a:ext>
              </a:extLst>
            </p:cNvPr>
            <p:cNvGrpSpPr/>
            <p:nvPr/>
          </p:nvGrpSpPr>
          <p:grpSpPr>
            <a:xfrm>
              <a:off x="5175391" y="3752351"/>
              <a:ext cx="365760" cy="426076"/>
              <a:chOff x="-855786" y="4534419"/>
              <a:chExt cx="548640" cy="639114"/>
            </a:xfrm>
          </p:grpSpPr>
          <p:sp>
            <p:nvSpPr>
              <p:cNvPr id="33" name="Flowchart: Connector 32">
                <a:extLst>
                  <a:ext uri="{FF2B5EF4-FFF2-40B4-BE49-F238E27FC236}">
                    <a16:creationId xmlns:a16="http://schemas.microsoft.com/office/drawing/2014/main" id="{E84A69D4-FC12-4947-A0F4-7301328DACB7}"/>
                  </a:ext>
                </a:extLst>
              </p:cNvPr>
              <p:cNvSpPr/>
              <p:nvPr/>
            </p:nvSpPr>
            <p:spPr bwMode="auto">
              <a:xfrm>
                <a:off x="-855786" y="4534419"/>
                <a:ext cx="548640" cy="639114"/>
              </a:xfrm>
              <a:prstGeom prst="flowChartConnector">
                <a:avLst/>
              </a:prstGeom>
              <a:solidFill>
                <a:srgbClr val="407EC9"/>
              </a:solidFill>
              <a:ln w="3175">
                <a:solidFill>
                  <a:schemeClr val="tx1"/>
                </a:solidFill>
              </a:ln>
              <a:effectLst>
                <a:outerShdw blurRad="50800" dist="38100" algn="l" rotWithShape="0">
                  <a:prstClr val="black">
                    <a:alpha val="40000"/>
                  </a:prstClr>
                </a:outerShdw>
              </a:effectLst>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4" name="Graphic 33" descr="Building with solid fill">
                <a:extLst>
                  <a:ext uri="{FF2B5EF4-FFF2-40B4-BE49-F238E27FC236}">
                    <a16:creationId xmlns:a16="http://schemas.microsoft.com/office/drawing/2014/main" id="{7E1A22F2-9BB2-4F7C-8D40-4E46840B195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4092" y="4673843"/>
                <a:ext cx="365760" cy="365760"/>
              </a:xfrm>
              <a:prstGeom prst="rect">
                <a:avLst/>
              </a:prstGeom>
            </p:spPr>
          </p:pic>
        </p:grpSp>
        <p:grpSp>
          <p:nvGrpSpPr>
            <p:cNvPr id="24" name="Group 23">
              <a:extLst>
                <a:ext uri="{FF2B5EF4-FFF2-40B4-BE49-F238E27FC236}">
                  <a16:creationId xmlns:a16="http://schemas.microsoft.com/office/drawing/2014/main" id="{D2FE4161-911A-43AD-9277-EC9DFCECC996}"/>
                </a:ext>
              </a:extLst>
            </p:cNvPr>
            <p:cNvGrpSpPr/>
            <p:nvPr/>
          </p:nvGrpSpPr>
          <p:grpSpPr>
            <a:xfrm>
              <a:off x="5161125" y="5399879"/>
              <a:ext cx="365760" cy="426076"/>
              <a:chOff x="10384554" y="1603467"/>
              <a:chExt cx="548640" cy="639114"/>
            </a:xfrm>
          </p:grpSpPr>
          <p:sp>
            <p:nvSpPr>
              <p:cNvPr id="31" name="Flowchart: Connector 30">
                <a:extLst>
                  <a:ext uri="{FF2B5EF4-FFF2-40B4-BE49-F238E27FC236}">
                    <a16:creationId xmlns:a16="http://schemas.microsoft.com/office/drawing/2014/main" id="{323D1B7D-22D5-47D4-8A1A-A407FD9524E3}"/>
                  </a:ext>
                </a:extLst>
              </p:cNvPr>
              <p:cNvSpPr/>
              <p:nvPr/>
            </p:nvSpPr>
            <p:spPr bwMode="auto">
              <a:xfrm>
                <a:off x="10384554" y="1603467"/>
                <a:ext cx="548640" cy="639114"/>
              </a:xfrm>
              <a:prstGeom prst="flowChartConnector">
                <a:avLst/>
              </a:prstGeom>
              <a:solidFill>
                <a:srgbClr val="407EC9"/>
              </a:solidFill>
              <a:ln w="3175">
                <a:solidFill>
                  <a:schemeClr val="tx1"/>
                </a:solidFill>
              </a:ln>
              <a:effectLst>
                <a:outerShdw blurRad="50800" dist="38100" algn="l" rotWithShape="0">
                  <a:prstClr val="black">
                    <a:alpha val="40000"/>
                  </a:prstClr>
                </a:outerShdw>
              </a:effectLst>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2" name="Graphic 31" descr="Earth globe: Americas with solid fill">
                <a:extLst>
                  <a:ext uri="{FF2B5EF4-FFF2-40B4-BE49-F238E27FC236}">
                    <a16:creationId xmlns:a16="http://schemas.microsoft.com/office/drawing/2014/main" id="{9288B1C1-24C2-49CD-BFB8-19EEED12FED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475993" y="1733399"/>
                <a:ext cx="365760" cy="365760"/>
              </a:xfrm>
              <a:prstGeom prst="rect">
                <a:avLst/>
              </a:prstGeom>
            </p:spPr>
          </p:pic>
        </p:grpSp>
        <p:grpSp>
          <p:nvGrpSpPr>
            <p:cNvPr id="25" name="Group 24">
              <a:extLst>
                <a:ext uri="{FF2B5EF4-FFF2-40B4-BE49-F238E27FC236}">
                  <a16:creationId xmlns:a16="http://schemas.microsoft.com/office/drawing/2014/main" id="{1B4D404D-40E8-45C8-B145-FD380EAAD1D7}"/>
                </a:ext>
              </a:extLst>
            </p:cNvPr>
            <p:cNvGrpSpPr/>
            <p:nvPr/>
          </p:nvGrpSpPr>
          <p:grpSpPr>
            <a:xfrm>
              <a:off x="5162428" y="4603359"/>
              <a:ext cx="365760" cy="426076"/>
              <a:chOff x="9659096" y="1598586"/>
              <a:chExt cx="548640" cy="639114"/>
            </a:xfrm>
          </p:grpSpPr>
          <p:sp>
            <p:nvSpPr>
              <p:cNvPr id="29" name="Flowchart: Connector 28">
                <a:extLst>
                  <a:ext uri="{FF2B5EF4-FFF2-40B4-BE49-F238E27FC236}">
                    <a16:creationId xmlns:a16="http://schemas.microsoft.com/office/drawing/2014/main" id="{F4CC032A-A306-4765-9493-AE79CFA0BC46}"/>
                  </a:ext>
                </a:extLst>
              </p:cNvPr>
              <p:cNvSpPr/>
              <p:nvPr/>
            </p:nvSpPr>
            <p:spPr bwMode="auto">
              <a:xfrm>
                <a:off x="9659096" y="1598586"/>
                <a:ext cx="548640" cy="639114"/>
              </a:xfrm>
              <a:prstGeom prst="flowChartConnector">
                <a:avLst/>
              </a:prstGeom>
              <a:solidFill>
                <a:srgbClr val="407EC9"/>
              </a:solidFill>
              <a:ln w="3175">
                <a:solidFill>
                  <a:schemeClr val="tx1"/>
                </a:solidFill>
              </a:ln>
              <a:effectLst>
                <a:outerShdw blurRad="50800" dist="38100" algn="l" rotWithShape="0">
                  <a:prstClr val="black">
                    <a:alpha val="40000"/>
                  </a:prstClr>
                </a:outerShdw>
              </a:effectLst>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0" name="Graphic 29" descr="Group of men with solid fill">
                <a:extLst>
                  <a:ext uri="{FF2B5EF4-FFF2-40B4-BE49-F238E27FC236}">
                    <a16:creationId xmlns:a16="http://schemas.microsoft.com/office/drawing/2014/main" id="{4FF9BB9F-E85C-468F-8F24-A15B41E0D57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0535" y="1750313"/>
                <a:ext cx="365760" cy="365760"/>
              </a:xfrm>
              <a:prstGeom prst="rect">
                <a:avLst/>
              </a:prstGeom>
            </p:spPr>
          </p:pic>
        </p:grpSp>
        <p:grpSp>
          <p:nvGrpSpPr>
            <p:cNvPr id="26" name="Group 25">
              <a:extLst>
                <a:ext uri="{FF2B5EF4-FFF2-40B4-BE49-F238E27FC236}">
                  <a16:creationId xmlns:a16="http://schemas.microsoft.com/office/drawing/2014/main" id="{FFF2BE4C-EB87-4024-AB6B-DCC113E8FA25}"/>
                </a:ext>
              </a:extLst>
            </p:cNvPr>
            <p:cNvGrpSpPr/>
            <p:nvPr/>
          </p:nvGrpSpPr>
          <p:grpSpPr>
            <a:xfrm>
              <a:off x="5178986" y="3088555"/>
              <a:ext cx="365760" cy="426076"/>
              <a:chOff x="-1256825" y="2639932"/>
              <a:chExt cx="548640" cy="639114"/>
            </a:xfrm>
          </p:grpSpPr>
          <p:sp>
            <p:nvSpPr>
              <p:cNvPr id="27" name="Flowchart: Connector 26">
                <a:extLst>
                  <a:ext uri="{FF2B5EF4-FFF2-40B4-BE49-F238E27FC236}">
                    <a16:creationId xmlns:a16="http://schemas.microsoft.com/office/drawing/2014/main" id="{DC9B9DD4-D995-474F-AC9B-0674540F3943}"/>
                  </a:ext>
                </a:extLst>
              </p:cNvPr>
              <p:cNvSpPr/>
              <p:nvPr/>
            </p:nvSpPr>
            <p:spPr bwMode="auto">
              <a:xfrm>
                <a:off x="-1256825" y="2639932"/>
                <a:ext cx="548640" cy="639114"/>
              </a:xfrm>
              <a:prstGeom prst="flowChartConnector">
                <a:avLst/>
              </a:prstGeom>
              <a:solidFill>
                <a:srgbClr val="407EC9"/>
              </a:solidFill>
              <a:ln w="3175">
                <a:solidFill>
                  <a:schemeClr val="tx1"/>
                </a:solidFill>
              </a:ln>
              <a:effectLst>
                <a:outerShdw blurRad="50800" dist="38100" algn="l" rotWithShape="0">
                  <a:prstClr val="black">
                    <a:alpha val="40000"/>
                  </a:prstClr>
                </a:outerShdw>
              </a:effectLst>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28" name="Graphic 27" descr="Money with solid fill">
                <a:extLst>
                  <a:ext uri="{FF2B5EF4-FFF2-40B4-BE49-F238E27FC236}">
                    <a16:creationId xmlns:a16="http://schemas.microsoft.com/office/drawing/2014/main" id="{577915C3-7C86-400F-BAF6-83D0E3534488}"/>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69890" y="2780443"/>
                <a:ext cx="365760" cy="365760"/>
              </a:xfrm>
              <a:prstGeom prst="rect">
                <a:avLst/>
              </a:prstGeom>
            </p:spPr>
          </p:pic>
        </p:grpSp>
      </p:grpSp>
      <p:grpSp>
        <p:nvGrpSpPr>
          <p:cNvPr id="4" name="Group 3">
            <a:extLst>
              <a:ext uri="{FF2B5EF4-FFF2-40B4-BE49-F238E27FC236}">
                <a16:creationId xmlns:a16="http://schemas.microsoft.com/office/drawing/2014/main" id="{6A71FA50-5E00-4621-A027-FA85F0353D84}"/>
              </a:ext>
            </a:extLst>
          </p:cNvPr>
          <p:cNvGrpSpPr/>
          <p:nvPr/>
        </p:nvGrpSpPr>
        <p:grpSpPr>
          <a:xfrm>
            <a:off x="3274347" y="964561"/>
            <a:ext cx="3164255" cy="5047475"/>
            <a:chOff x="3542552" y="954046"/>
            <a:chExt cx="3164255" cy="5047475"/>
          </a:xfrm>
        </p:grpSpPr>
        <p:graphicFrame>
          <p:nvGraphicFramePr>
            <p:cNvPr id="40" name="Chart 39">
              <a:extLst>
                <a:ext uri="{FF2B5EF4-FFF2-40B4-BE49-F238E27FC236}">
                  <a16:creationId xmlns:a16="http://schemas.microsoft.com/office/drawing/2014/main" id="{3A01033A-F50E-4275-8135-A7AC0FA7E3ED}"/>
                </a:ext>
              </a:extLst>
            </p:cNvPr>
            <p:cNvGraphicFramePr/>
            <p:nvPr>
              <p:extLst>
                <p:ext uri="{D42A27DB-BD31-4B8C-83A1-F6EECF244321}">
                  <p14:modId xmlns:p14="http://schemas.microsoft.com/office/powerpoint/2010/main" val="2070788257"/>
                </p:ext>
              </p:extLst>
            </p:nvPr>
          </p:nvGraphicFramePr>
          <p:xfrm>
            <a:off x="4915831" y="1578263"/>
            <a:ext cx="1519959" cy="137160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41" name="Chart 40">
              <a:extLst>
                <a:ext uri="{FF2B5EF4-FFF2-40B4-BE49-F238E27FC236}">
                  <a16:creationId xmlns:a16="http://schemas.microsoft.com/office/drawing/2014/main" id="{697A11E9-9396-4B62-9DCB-C6F2DBB1CD4D}"/>
                </a:ext>
              </a:extLst>
            </p:cNvPr>
            <p:cNvGraphicFramePr/>
            <p:nvPr>
              <p:extLst>
                <p:ext uri="{D42A27DB-BD31-4B8C-83A1-F6EECF244321}">
                  <p14:modId xmlns:p14="http://schemas.microsoft.com/office/powerpoint/2010/main" val="1543023816"/>
                </p:ext>
              </p:extLst>
            </p:nvPr>
          </p:nvGraphicFramePr>
          <p:xfrm>
            <a:off x="3571112" y="1578647"/>
            <a:ext cx="1519959" cy="128016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42" name="Chart 41">
              <a:extLst>
                <a:ext uri="{FF2B5EF4-FFF2-40B4-BE49-F238E27FC236}">
                  <a16:creationId xmlns:a16="http://schemas.microsoft.com/office/drawing/2014/main" id="{7D64645D-A441-4678-9842-C91164D14EC3}"/>
                </a:ext>
              </a:extLst>
            </p:cNvPr>
            <p:cNvGraphicFramePr/>
            <p:nvPr>
              <p:extLst>
                <p:ext uri="{D42A27DB-BD31-4B8C-83A1-F6EECF244321}">
                  <p14:modId xmlns:p14="http://schemas.microsoft.com/office/powerpoint/2010/main" val="1806363624"/>
                </p:ext>
              </p:extLst>
            </p:nvPr>
          </p:nvGraphicFramePr>
          <p:xfrm>
            <a:off x="4909048" y="3192009"/>
            <a:ext cx="1519959" cy="1280160"/>
          </p:xfrm>
          <a:graphic>
            <a:graphicData uri="http://schemas.openxmlformats.org/drawingml/2006/chart">
              <c:chart xmlns:c="http://schemas.openxmlformats.org/drawingml/2006/chart" xmlns:r="http://schemas.openxmlformats.org/officeDocument/2006/relationships" r:id="rId17"/>
            </a:graphicData>
          </a:graphic>
        </p:graphicFrame>
        <p:graphicFrame>
          <p:nvGraphicFramePr>
            <p:cNvPr id="43" name="Chart 42">
              <a:extLst>
                <a:ext uri="{FF2B5EF4-FFF2-40B4-BE49-F238E27FC236}">
                  <a16:creationId xmlns:a16="http://schemas.microsoft.com/office/drawing/2014/main" id="{1673D4BE-DC5B-4439-AB93-F94CF7D0CD0E}"/>
                </a:ext>
              </a:extLst>
            </p:cNvPr>
            <p:cNvGraphicFramePr/>
            <p:nvPr>
              <p:extLst>
                <p:ext uri="{D42A27DB-BD31-4B8C-83A1-F6EECF244321}">
                  <p14:modId xmlns:p14="http://schemas.microsoft.com/office/powerpoint/2010/main" val="391989821"/>
                </p:ext>
              </p:extLst>
            </p:nvPr>
          </p:nvGraphicFramePr>
          <p:xfrm>
            <a:off x="3542552" y="3199683"/>
            <a:ext cx="1519959" cy="1280160"/>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44" name="Chart 43">
              <a:extLst>
                <a:ext uri="{FF2B5EF4-FFF2-40B4-BE49-F238E27FC236}">
                  <a16:creationId xmlns:a16="http://schemas.microsoft.com/office/drawing/2014/main" id="{86816D3C-9660-49C9-AC13-7F6C71BEBAE9}"/>
                </a:ext>
              </a:extLst>
            </p:cNvPr>
            <p:cNvGraphicFramePr/>
            <p:nvPr>
              <p:extLst>
                <p:ext uri="{D42A27DB-BD31-4B8C-83A1-F6EECF244321}">
                  <p14:modId xmlns:p14="http://schemas.microsoft.com/office/powerpoint/2010/main" val="2948087818"/>
                </p:ext>
              </p:extLst>
            </p:nvPr>
          </p:nvGraphicFramePr>
          <p:xfrm>
            <a:off x="3542552" y="4714315"/>
            <a:ext cx="1519959" cy="1280160"/>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45" name="Chart 44">
              <a:extLst>
                <a:ext uri="{FF2B5EF4-FFF2-40B4-BE49-F238E27FC236}">
                  <a16:creationId xmlns:a16="http://schemas.microsoft.com/office/drawing/2014/main" id="{F1C2EA40-684B-4413-9E2D-0D01F2C2CBDE}"/>
                </a:ext>
              </a:extLst>
            </p:cNvPr>
            <p:cNvGraphicFramePr/>
            <p:nvPr>
              <p:extLst>
                <p:ext uri="{D42A27DB-BD31-4B8C-83A1-F6EECF244321}">
                  <p14:modId xmlns:p14="http://schemas.microsoft.com/office/powerpoint/2010/main" val="832604530"/>
                </p:ext>
              </p:extLst>
            </p:nvPr>
          </p:nvGraphicFramePr>
          <p:xfrm>
            <a:off x="4924826" y="4721361"/>
            <a:ext cx="1519959" cy="1280160"/>
          </p:xfrm>
          <a:graphic>
            <a:graphicData uri="http://schemas.openxmlformats.org/drawingml/2006/chart">
              <c:chart xmlns:c="http://schemas.openxmlformats.org/drawingml/2006/chart" xmlns:r="http://schemas.openxmlformats.org/officeDocument/2006/relationships" r:id="rId20"/>
            </a:graphicData>
          </a:graphic>
        </p:graphicFrame>
        <p:sp>
          <p:nvSpPr>
            <p:cNvPr id="46" name="Rectangle 45">
              <a:extLst>
                <a:ext uri="{FF2B5EF4-FFF2-40B4-BE49-F238E27FC236}">
                  <a16:creationId xmlns:a16="http://schemas.microsoft.com/office/drawing/2014/main" id="{BD573C5A-1EA4-4B50-8EBF-83A91AC8BC8C}"/>
                </a:ext>
              </a:extLst>
            </p:cNvPr>
            <p:cNvSpPr/>
            <p:nvPr/>
          </p:nvSpPr>
          <p:spPr>
            <a:xfrm>
              <a:off x="3716719" y="954046"/>
              <a:ext cx="2990088" cy="38207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dirty="0">
                  <a:solidFill>
                    <a:schemeClr val="tx1"/>
                  </a:solidFill>
                  <a:latin typeface="Palatino Linotype (Body)"/>
                </a:rPr>
                <a:t>Segments</a:t>
              </a:r>
            </a:p>
          </p:txBody>
        </p:sp>
      </p:grpSp>
      <p:grpSp>
        <p:nvGrpSpPr>
          <p:cNvPr id="60" name="Group 59">
            <a:extLst>
              <a:ext uri="{FF2B5EF4-FFF2-40B4-BE49-F238E27FC236}">
                <a16:creationId xmlns:a16="http://schemas.microsoft.com/office/drawing/2014/main" id="{A1C7CBFF-7439-4E61-B021-6AEEA7E5B6C6}"/>
              </a:ext>
            </a:extLst>
          </p:cNvPr>
          <p:cNvGrpSpPr/>
          <p:nvPr/>
        </p:nvGrpSpPr>
        <p:grpSpPr>
          <a:xfrm>
            <a:off x="6160803" y="954046"/>
            <a:ext cx="3234105" cy="4660971"/>
            <a:chOff x="3484975" y="1021656"/>
            <a:chExt cx="3234105" cy="4660971"/>
          </a:xfrm>
        </p:grpSpPr>
        <p:grpSp>
          <p:nvGrpSpPr>
            <p:cNvPr id="61" name="Group 60">
              <a:extLst>
                <a:ext uri="{FF2B5EF4-FFF2-40B4-BE49-F238E27FC236}">
                  <a16:creationId xmlns:a16="http://schemas.microsoft.com/office/drawing/2014/main" id="{A2087434-3D37-43BF-B730-ECFB7BC291E3}"/>
                </a:ext>
              </a:extLst>
            </p:cNvPr>
            <p:cNvGrpSpPr/>
            <p:nvPr/>
          </p:nvGrpSpPr>
          <p:grpSpPr>
            <a:xfrm>
              <a:off x="3706636" y="1589803"/>
              <a:ext cx="3012444" cy="1061625"/>
              <a:chOff x="437062" y="3868092"/>
              <a:chExt cx="3012444" cy="1061625"/>
            </a:xfrm>
          </p:grpSpPr>
          <p:sp>
            <p:nvSpPr>
              <p:cNvPr id="72" name="Flowchart: Connector 71">
                <a:extLst>
                  <a:ext uri="{FF2B5EF4-FFF2-40B4-BE49-F238E27FC236}">
                    <a16:creationId xmlns:a16="http://schemas.microsoft.com/office/drawing/2014/main" id="{4515FDCB-F6BD-4118-A523-3DAC5A1341D0}"/>
                  </a:ext>
                </a:extLst>
              </p:cNvPr>
              <p:cNvSpPr/>
              <p:nvPr/>
            </p:nvSpPr>
            <p:spPr bwMode="auto">
              <a:xfrm>
                <a:off x="437062" y="3868092"/>
                <a:ext cx="384048" cy="382797"/>
              </a:xfrm>
              <a:prstGeom prst="flowChartConnector">
                <a:avLst/>
              </a:prstGeom>
              <a:solidFill>
                <a:srgbClr val="407EC9"/>
              </a:solidFill>
              <a:ln w="3175">
                <a:solidFill>
                  <a:schemeClr val="tx1"/>
                </a:solidFill>
              </a:ln>
              <a:effectLst>
                <a:outerShdw blurRad="50800" dist="38100" algn="l" rotWithShape="0">
                  <a:prstClr val="black">
                    <a:alpha val="40000"/>
                  </a:prstClr>
                </a:outerShdw>
              </a:effectLst>
            </p:spPr>
            <p:txBody>
              <a:bodyPr wrap="square" lIns="86709" tIns="43355" rIns="86709" bIns="43355" rtlCol="0" anchor="ctr">
                <a:spAutoFit/>
              </a:bodyPr>
              <a:lstStyle/>
              <a:p>
                <a:pPr algn="ctr"/>
                <a:r>
                  <a:rPr lang="en-US" sz="1200" b="1" i="0" dirty="0">
                    <a:solidFill>
                      <a:schemeClr val="bg1"/>
                    </a:solidFill>
                    <a:latin typeface="Palatino Linotype" pitchFamily="18" charset="0"/>
                  </a:rPr>
                  <a:t>S</a:t>
                </a:r>
              </a:p>
            </p:txBody>
          </p:sp>
          <p:sp>
            <p:nvSpPr>
              <p:cNvPr id="73" name="Rectangle 72">
                <a:extLst>
                  <a:ext uri="{FF2B5EF4-FFF2-40B4-BE49-F238E27FC236}">
                    <a16:creationId xmlns:a16="http://schemas.microsoft.com/office/drawing/2014/main" id="{E06E3F2D-59D6-4968-B40D-F20F898A8FFC}"/>
                  </a:ext>
                </a:extLst>
              </p:cNvPr>
              <p:cNvSpPr/>
              <p:nvPr/>
            </p:nvSpPr>
            <p:spPr>
              <a:xfrm>
                <a:off x="860447" y="3926056"/>
                <a:ext cx="2589059" cy="10036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STRENGTHS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Growth Life Cycle Stage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Imports</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Profit vs. Sector Average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Capital Requirements</a:t>
                </a:r>
              </a:p>
            </p:txBody>
          </p:sp>
        </p:grpSp>
        <p:grpSp>
          <p:nvGrpSpPr>
            <p:cNvPr id="62" name="Group 61">
              <a:extLst>
                <a:ext uri="{FF2B5EF4-FFF2-40B4-BE49-F238E27FC236}">
                  <a16:creationId xmlns:a16="http://schemas.microsoft.com/office/drawing/2014/main" id="{A19A48FB-E754-427B-A1B0-C988E9C4EDE1}"/>
                </a:ext>
              </a:extLst>
            </p:cNvPr>
            <p:cNvGrpSpPr/>
            <p:nvPr/>
          </p:nvGrpSpPr>
          <p:grpSpPr>
            <a:xfrm>
              <a:off x="3706637" y="2817273"/>
              <a:ext cx="2833073" cy="818153"/>
              <a:chOff x="437062" y="3868092"/>
              <a:chExt cx="2982342" cy="818153"/>
            </a:xfrm>
          </p:grpSpPr>
          <p:sp>
            <p:nvSpPr>
              <p:cNvPr id="70" name="Flowchart: Connector 69">
                <a:extLst>
                  <a:ext uri="{FF2B5EF4-FFF2-40B4-BE49-F238E27FC236}">
                    <a16:creationId xmlns:a16="http://schemas.microsoft.com/office/drawing/2014/main" id="{7FDF98FB-3057-4D81-9CC5-D3012FF468DD}"/>
                  </a:ext>
                </a:extLst>
              </p:cNvPr>
              <p:cNvSpPr/>
              <p:nvPr/>
            </p:nvSpPr>
            <p:spPr bwMode="auto">
              <a:xfrm>
                <a:off x="437062" y="3868092"/>
                <a:ext cx="384048" cy="382797"/>
              </a:xfrm>
              <a:prstGeom prst="flowChartConnector">
                <a:avLst/>
              </a:prstGeom>
              <a:solidFill>
                <a:srgbClr val="407EC9"/>
              </a:solidFill>
              <a:ln w="3175">
                <a:solidFill>
                  <a:schemeClr val="tx1"/>
                </a:solidFill>
              </a:ln>
              <a:effectLst>
                <a:outerShdw blurRad="50800" dist="38100" algn="l" rotWithShape="0">
                  <a:prstClr val="black">
                    <a:alpha val="40000"/>
                  </a:prstClr>
                </a:outerShdw>
              </a:effectLst>
            </p:spPr>
            <p:txBody>
              <a:bodyPr wrap="square" lIns="86709" tIns="43355" rIns="86709" bIns="43355" rtlCol="0" anchor="ctr">
                <a:spAutoFit/>
              </a:bodyPr>
              <a:lstStyle/>
              <a:p>
                <a:pPr algn="ctr"/>
                <a:r>
                  <a:rPr lang="en-US" sz="1200" b="1" i="0" dirty="0">
                    <a:solidFill>
                      <a:schemeClr val="bg1"/>
                    </a:solidFill>
                    <a:latin typeface="Palatino Linotype" pitchFamily="18" charset="0"/>
                  </a:rPr>
                  <a:t>W</a:t>
                </a:r>
              </a:p>
            </p:txBody>
          </p:sp>
          <p:sp>
            <p:nvSpPr>
              <p:cNvPr id="71" name="Rectangle 70">
                <a:extLst>
                  <a:ext uri="{FF2B5EF4-FFF2-40B4-BE49-F238E27FC236}">
                    <a16:creationId xmlns:a16="http://schemas.microsoft.com/office/drawing/2014/main" id="{80108416-2C8D-49D4-8E5E-774413576266}"/>
                  </a:ext>
                </a:extLst>
              </p:cNvPr>
              <p:cNvSpPr/>
              <p:nvPr/>
            </p:nvSpPr>
            <p:spPr>
              <a:xfrm>
                <a:off x="850193" y="3937770"/>
                <a:ext cx="2569211" cy="748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WEAKNESSES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None</a:t>
                </a:r>
              </a:p>
            </p:txBody>
          </p:sp>
        </p:grpSp>
        <p:grpSp>
          <p:nvGrpSpPr>
            <p:cNvPr id="63" name="Group 62">
              <a:extLst>
                <a:ext uri="{FF2B5EF4-FFF2-40B4-BE49-F238E27FC236}">
                  <a16:creationId xmlns:a16="http://schemas.microsoft.com/office/drawing/2014/main" id="{315FFD90-4B55-4944-A8B8-E1824C8D0BFB}"/>
                </a:ext>
              </a:extLst>
            </p:cNvPr>
            <p:cNvGrpSpPr/>
            <p:nvPr/>
          </p:nvGrpSpPr>
          <p:grpSpPr>
            <a:xfrm>
              <a:off x="3715043" y="3527484"/>
              <a:ext cx="3004037" cy="997658"/>
              <a:chOff x="445469" y="3673765"/>
              <a:chExt cx="3004037" cy="997658"/>
            </a:xfrm>
          </p:grpSpPr>
          <p:sp>
            <p:nvSpPr>
              <p:cNvPr id="68" name="Flowchart: Connector 67">
                <a:extLst>
                  <a:ext uri="{FF2B5EF4-FFF2-40B4-BE49-F238E27FC236}">
                    <a16:creationId xmlns:a16="http://schemas.microsoft.com/office/drawing/2014/main" id="{EACA2E01-A54F-4652-A3D5-2D6BE321F64F}"/>
                  </a:ext>
                </a:extLst>
              </p:cNvPr>
              <p:cNvSpPr/>
              <p:nvPr/>
            </p:nvSpPr>
            <p:spPr bwMode="auto">
              <a:xfrm>
                <a:off x="445469" y="3673765"/>
                <a:ext cx="384048" cy="382797"/>
              </a:xfrm>
              <a:prstGeom prst="flowChartConnector">
                <a:avLst/>
              </a:prstGeom>
              <a:solidFill>
                <a:srgbClr val="407EC9"/>
              </a:solidFill>
              <a:ln w="3175">
                <a:solidFill>
                  <a:schemeClr val="tx1"/>
                </a:solidFill>
              </a:ln>
              <a:effectLst>
                <a:outerShdw blurRad="50800" dist="38100" algn="l" rotWithShape="0">
                  <a:prstClr val="black">
                    <a:alpha val="40000"/>
                  </a:prstClr>
                </a:outerShdw>
              </a:effectLst>
            </p:spPr>
            <p:txBody>
              <a:bodyPr wrap="square" lIns="86709" tIns="43355" rIns="86709" bIns="43355" rtlCol="0" anchor="ctr">
                <a:spAutoFit/>
              </a:bodyPr>
              <a:lstStyle/>
              <a:p>
                <a:pPr algn="ctr"/>
                <a:r>
                  <a:rPr lang="en-US" sz="1200" b="1" i="0" dirty="0">
                    <a:solidFill>
                      <a:schemeClr val="bg1"/>
                    </a:solidFill>
                    <a:latin typeface="Palatino Linotype" pitchFamily="18" charset="0"/>
                  </a:rPr>
                  <a:t>O</a:t>
                </a:r>
              </a:p>
            </p:txBody>
          </p:sp>
          <p:sp>
            <p:nvSpPr>
              <p:cNvPr id="69" name="Rectangle 68">
                <a:extLst>
                  <a:ext uri="{FF2B5EF4-FFF2-40B4-BE49-F238E27FC236}">
                    <a16:creationId xmlns:a16="http://schemas.microsoft.com/office/drawing/2014/main" id="{10EBAB87-F562-41FE-A566-E51E1719D4A6}"/>
                  </a:ext>
                </a:extLst>
              </p:cNvPr>
              <p:cNvSpPr/>
              <p:nvPr/>
            </p:nvSpPr>
            <p:spPr>
              <a:xfrm>
                <a:off x="860447" y="3794565"/>
                <a:ext cx="2589059" cy="8768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OPPORTUNITIES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Revenue Growth (2022-2027)</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Performance Drivers</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Increase in number of people with private health insurance</a:t>
                </a:r>
              </a:p>
              <a:p>
                <a:endParaRPr lang="en-US" sz="900" i="0" dirty="0">
                  <a:solidFill>
                    <a:schemeClr val="tx1"/>
                  </a:solidFill>
                  <a:latin typeface="Palatino Linotype" panose="02040502050505030304" pitchFamily="18" charset="0"/>
                </a:endParaRPr>
              </a:p>
            </p:txBody>
          </p:sp>
        </p:grpSp>
        <p:grpSp>
          <p:nvGrpSpPr>
            <p:cNvPr id="64" name="Group 63">
              <a:extLst>
                <a:ext uri="{FF2B5EF4-FFF2-40B4-BE49-F238E27FC236}">
                  <a16:creationId xmlns:a16="http://schemas.microsoft.com/office/drawing/2014/main" id="{A5367FC4-0120-4E57-826B-53772396532E}"/>
                </a:ext>
              </a:extLst>
            </p:cNvPr>
            <p:cNvGrpSpPr/>
            <p:nvPr/>
          </p:nvGrpSpPr>
          <p:grpSpPr>
            <a:xfrm>
              <a:off x="3706636" y="4761680"/>
              <a:ext cx="2833074" cy="920947"/>
              <a:chOff x="437062" y="3766914"/>
              <a:chExt cx="2982343" cy="920947"/>
            </a:xfrm>
          </p:grpSpPr>
          <p:sp>
            <p:nvSpPr>
              <p:cNvPr id="66" name="Flowchart: Connector 65">
                <a:extLst>
                  <a:ext uri="{FF2B5EF4-FFF2-40B4-BE49-F238E27FC236}">
                    <a16:creationId xmlns:a16="http://schemas.microsoft.com/office/drawing/2014/main" id="{AAA1A5AB-F315-4917-BED9-B6F3D70F8AE6}"/>
                  </a:ext>
                </a:extLst>
              </p:cNvPr>
              <p:cNvSpPr/>
              <p:nvPr/>
            </p:nvSpPr>
            <p:spPr bwMode="auto">
              <a:xfrm>
                <a:off x="437062" y="3766914"/>
                <a:ext cx="384048" cy="382797"/>
              </a:xfrm>
              <a:prstGeom prst="flowChartConnector">
                <a:avLst/>
              </a:prstGeom>
              <a:solidFill>
                <a:srgbClr val="407EC9"/>
              </a:solidFill>
              <a:ln w="3175">
                <a:solidFill>
                  <a:schemeClr val="tx1"/>
                </a:solidFill>
              </a:ln>
              <a:effectLst>
                <a:outerShdw blurRad="50800" dist="38100" algn="l" rotWithShape="0">
                  <a:prstClr val="black">
                    <a:alpha val="40000"/>
                  </a:prstClr>
                </a:outerShdw>
              </a:effectLst>
            </p:spPr>
            <p:txBody>
              <a:bodyPr wrap="square" lIns="86709" tIns="43355" rIns="86709" bIns="43355" rtlCol="0" anchor="ctr">
                <a:spAutoFit/>
              </a:bodyPr>
              <a:lstStyle/>
              <a:p>
                <a:pPr algn="ctr"/>
                <a:r>
                  <a:rPr lang="en-US" sz="1200" b="1" i="0" dirty="0">
                    <a:solidFill>
                      <a:schemeClr val="bg1"/>
                    </a:solidFill>
                    <a:latin typeface="Palatino Linotype" pitchFamily="18" charset="0"/>
                  </a:rPr>
                  <a:t>T</a:t>
                </a:r>
              </a:p>
            </p:txBody>
          </p:sp>
          <p:sp>
            <p:nvSpPr>
              <p:cNvPr id="67" name="Rectangle 66">
                <a:extLst>
                  <a:ext uri="{FF2B5EF4-FFF2-40B4-BE49-F238E27FC236}">
                    <a16:creationId xmlns:a16="http://schemas.microsoft.com/office/drawing/2014/main" id="{C8B2112E-B864-4BC1-9F99-7A9C73BD2E2A}"/>
                  </a:ext>
                </a:extLst>
              </p:cNvPr>
              <p:cNvSpPr/>
              <p:nvPr/>
            </p:nvSpPr>
            <p:spPr>
              <a:xfrm>
                <a:off x="850195" y="3876880"/>
                <a:ext cx="2569210" cy="810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THREATS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Outlier Growth</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Number of people with private healthcare insurance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Declining birth rate</a:t>
                </a:r>
              </a:p>
            </p:txBody>
          </p:sp>
        </p:grpSp>
        <p:sp>
          <p:nvSpPr>
            <p:cNvPr id="65" name="Rectangle 64">
              <a:extLst>
                <a:ext uri="{FF2B5EF4-FFF2-40B4-BE49-F238E27FC236}">
                  <a16:creationId xmlns:a16="http://schemas.microsoft.com/office/drawing/2014/main" id="{09E24B35-CADB-489D-83E9-003B26387478}"/>
                </a:ext>
              </a:extLst>
            </p:cNvPr>
            <p:cNvSpPr/>
            <p:nvPr/>
          </p:nvSpPr>
          <p:spPr>
            <a:xfrm>
              <a:off x="3484975" y="1021656"/>
              <a:ext cx="2990088" cy="38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dirty="0">
                  <a:solidFill>
                    <a:schemeClr val="tx1"/>
                  </a:solidFill>
                  <a:latin typeface="Palatino Linotype (Body)"/>
                </a:rPr>
                <a:t>SWOT Analysis</a:t>
              </a:r>
            </a:p>
          </p:txBody>
        </p:sp>
      </p:grpSp>
      <p:sp>
        <p:nvSpPr>
          <p:cNvPr id="54" name="TextBox 53">
            <a:extLst>
              <a:ext uri="{FF2B5EF4-FFF2-40B4-BE49-F238E27FC236}">
                <a16:creationId xmlns:a16="http://schemas.microsoft.com/office/drawing/2014/main" id="{2540A648-A072-4E65-A7C1-9EECC8CA2190}"/>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lang="en-US" sz="800" dirty="0">
                <a:latin typeface="+mj-lt"/>
              </a:rPr>
              <a:t>IBISWorld</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2539122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11FF79E3-3692-443C-9385-A83FE2B2204E}"/>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17410" name="Rectangle 3"/>
          <p:cNvSpPr>
            <a:spLocks noChangeArrowheads="1"/>
          </p:cNvSpPr>
          <p:nvPr/>
        </p:nvSpPr>
        <p:spPr bwMode="auto">
          <a:xfrm>
            <a:off x="1918448" y="1577789"/>
            <a:ext cx="7200152" cy="4827495"/>
          </a:xfrm>
          <a:prstGeom prst="rect">
            <a:avLst/>
          </a:prstGeom>
          <a:noFill/>
          <a:ln w="9525">
            <a:noFill/>
            <a:miter lim="800000"/>
            <a:headEnd/>
            <a:tailEnd/>
          </a:ln>
        </p:spPr>
        <p:txBody>
          <a:bodyPr lIns="86051" tIns="43026" rIns="86051" bIns="43026"/>
          <a:lstStyle/>
          <a:p>
            <a:pPr marL="109074" marR="0" lvl="0" indent="0" algn="just" defTabSz="914400" rtl="0" eaLnBrk="1" fontAlgn="base" latinLnBrk="0" hangingPunct="1">
              <a:lnSpc>
                <a:spcPct val="100000"/>
              </a:lnSpc>
              <a:spcBef>
                <a:spcPct val="0"/>
              </a:spcBef>
              <a:spcAft>
                <a:spcPct val="0"/>
              </a:spcAft>
              <a:buClr>
                <a:srgbClr val="000000"/>
              </a:buClr>
              <a:buSzPct val="68000"/>
              <a:buFont typeface="Wingdings" pitchFamily="2" charset="2"/>
              <a:buNone/>
              <a:tabLst/>
              <a:defRPr/>
            </a:pPr>
            <a:r>
              <a:rPr kumimoji="0" lang="en-US" sz="1129" b="0" i="1"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 </a:t>
            </a:r>
          </a:p>
          <a:p>
            <a:pPr marL="109074" marR="0" lvl="0" indent="0" algn="just" defTabSz="914400" rtl="0" eaLnBrk="1" fontAlgn="base" latinLnBrk="0" hangingPunct="1">
              <a:lnSpc>
                <a:spcPct val="100000"/>
              </a:lnSpc>
              <a:spcBef>
                <a:spcPct val="0"/>
              </a:spcBef>
              <a:spcAft>
                <a:spcPct val="0"/>
              </a:spcAft>
              <a:buClr>
                <a:srgbClr val="000000"/>
              </a:buClr>
              <a:buSzPct val="68000"/>
              <a:buFont typeface="Wingdings" pitchFamily="2" charset="2"/>
              <a:buNone/>
              <a:tabLst/>
              <a:defRPr/>
            </a:pPr>
            <a:endParaRPr kumimoji="0" lang="en-US" sz="1129" b="0" i="1"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endParaRPr>
          </a:p>
        </p:txBody>
      </p:sp>
      <p:sp>
        <p:nvSpPr>
          <p:cNvPr id="17411" name="Rectangle 4"/>
          <p:cNvSpPr>
            <a:spLocks noChangeArrowheads="1"/>
          </p:cNvSpPr>
          <p:nvPr/>
        </p:nvSpPr>
        <p:spPr bwMode="auto">
          <a:xfrm>
            <a:off x="390237" y="1341718"/>
            <a:ext cx="7144655" cy="3041428"/>
          </a:xfrm>
          <a:prstGeom prst="rect">
            <a:avLst/>
          </a:prstGeom>
          <a:noFill/>
          <a:ln w="9525" algn="ctr">
            <a:noFill/>
            <a:miter lim="800000"/>
            <a:headEnd/>
            <a:tailEnd/>
          </a:ln>
        </p:spPr>
        <p:txBody>
          <a:bodyPr wrap="square" lIns="85937" tIns="42967" rIns="85937" bIns="42967">
            <a:spAutoFit/>
          </a:bodyPr>
          <a:lstStyle/>
          <a:p>
            <a:pPr marL="0" marR="0" lvl="0" indent="0" algn="l"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r>
              <a:rPr kumimoji="0" lang="en-US" sz="1200" b="1"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Robert S. Cashion</a:t>
            </a:r>
          </a:p>
          <a:p>
            <a:pPr marL="0" marR="0" lvl="0" indent="0" algn="l"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r>
              <a:rPr kumimoji="0" lang="en-US" sz="1200" b="1"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Managing Director, Investment Banking and Advisory Services</a:t>
            </a:r>
          </a:p>
          <a:p>
            <a:pPr marL="0" marR="0" lvl="0" indent="0" algn="l"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endParaRPr kumimoji="0" lang="en-US" sz="1200" b="1"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r>
              <a:rPr kumimoji="0" lang="en-US" sz="1200" b="0"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Prior to joining Davidson Capital Advisors, Mr. Cashion spent over 20 years in the financial services industry.  He manages the firms overall corporate finance and consulting practice where he oversees and executes the firm’s investment banking, advisory and capital raising engagements.</a:t>
            </a:r>
          </a:p>
          <a:p>
            <a:pPr marL="0" marR="0" lvl="0" indent="0" algn="just"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endParaRPr kumimoji="0" lang="en-US" sz="1200" b="0"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r>
              <a:rPr kumimoji="0" lang="en-US" sz="1200" b="0"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Mr. Cashion worked with several financial institutions and consulting firms delivering investment banking, leveraged finance, consulting and restructuring services.  He worked with Bank of America Merrill Lynch and its predecessor firms in the High Grade Capital Markets, Corporate Finance and the Special Situations group.</a:t>
            </a:r>
          </a:p>
          <a:p>
            <a:pPr marL="0" marR="0" lvl="0" indent="0" algn="just"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endParaRPr kumimoji="0" lang="en-US" sz="1200" b="0"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r>
              <a:rPr kumimoji="0" lang="en-US" sz="1200" b="0"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Mr. Cashion has been involved in industry sectors including general industrial, distribution, business services, retail, technology and healthcare.  Mr. Cashion holds B.A. Education, B.S. Accounting, and an MBA from the University of North Carolina.  He is a Certified Public Accountant and holds FINRA 7, 63 and 79 securities licenses.</a:t>
            </a:r>
          </a:p>
        </p:txBody>
      </p:sp>
      <p:sp>
        <p:nvSpPr>
          <p:cNvPr id="7" name="TextBox 6"/>
          <p:cNvSpPr txBox="1"/>
          <p:nvPr/>
        </p:nvSpPr>
        <p:spPr>
          <a:xfrm>
            <a:off x="7642412" y="3374701"/>
            <a:ext cx="1757082" cy="379143"/>
          </a:xfrm>
          <a:prstGeom prst="rect">
            <a:avLst/>
          </a:prstGeom>
          <a:solidFill>
            <a:schemeClr val="bg1">
              <a:lumMod val="95000"/>
            </a:schemeClr>
          </a:solidFill>
          <a:ln>
            <a:solidFill>
              <a:srgbClr val="407EC9"/>
            </a:solidFill>
          </a:ln>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47" b="0" i="1" u="none" strike="noStrike" kern="1200" cap="none" spc="0" normalizeH="0" baseline="0" noProof="0" dirty="0">
                <a:ln>
                  <a:noFill/>
                </a:ln>
                <a:solidFill>
                  <a:srgbClr val="000000"/>
                </a:solidFill>
                <a:effectLst/>
                <a:uLnTx/>
                <a:uFillTx/>
                <a:latin typeface="Palatino Linotype"/>
                <a:ea typeface="+mn-ea"/>
                <a:cs typeface="Times New Roman" pitchFamily="18" charset="0"/>
              </a:rPr>
              <a:t>980-237-9474 | Direct</a:t>
            </a:r>
          </a:p>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47" b="0" i="1" u="none" strike="noStrike" kern="1200" cap="none" spc="0" normalizeH="0" baseline="0" noProof="0" dirty="0">
                <a:ln>
                  <a:noFill/>
                </a:ln>
                <a:solidFill>
                  <a:srgbClr val="000000"/>
                </a:solidFill>
                <a:effectLst/>
                <a:uLnTx/>
                <a:uFillTx/>
                <a:latin typeface="Palatino Linotype"/>
                <a:ea typeface="+mn-ea"/>
                <a:cs typeface="Times New Roman" pitchFamily="18" charset="0"/>
              </a:rPr>
              <a:t>robert.cashion@davcapadvisors.com</a:t>
            </a:r>
          </a:p>
        </p:txBody>
      </p:sp>
      <p:sp>
        <p:nvSpPr>
          <p:cNvPr id="8" name="Title 1"/>
          <p:cNvSpPr txBox="1">
            <a:spLocks/>
          </p:cNvSpPr>
          <p:nvPr/>
        </p:nvSpPr>
        <p:spPr bwMode="auto">
          <a:xfrm>
            <a:off x="390237" y="344065"/>
            <a:ext cx="8728363" cy="44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lvl1pPr algn="l" rtl="0" eaLnBrk="0" fontAlgn="base" hangingPunct="0">
              <a:spcBef>
                <a:spcPct val="0"/>
              </a:spcBef>
              <a:spcAft>
                <a:spcPct val="0"/>
              </a:spcAft>
              <a:defRPr sz="2300" cap="small" baseline="0">
                <a:solidFill>
                  <a:srgbClr val="4D4D4D"/>
                </a:solidFill>
                <a:latin typeface="+mj-lt"/>
                <a:ea typeface="+mj-ea"/>
                <a:cs typeface="+mj-cs"/>
              </a:defRPr>
            </a:lvl1pPr>
            <a:lvl2pPr algn="l" rtl="0" eaLnBrk="0" fontAlgn="base" hangingPunct="0">
              <a:spcBef>
                <a:spcPct val="0"/>
              </a:spcBef>
              <a:spcAft>
                <a:spcPct val="0"/>
              </a:spcAft>
              <a:defRPr sz="2300">
                <a:solidFill>
                  <a:srgbClr val="4D4D4D"/>
                </a:solidFill>
                <a:latin typeface="Palatino Linotype" pitchFamily="18" charset="0"/>
              </a:defRPr>
            </a:lvl2pPr>
            <a:lvl3pPr algn="l" rtl="0" eaLnBrk="0" fontAlgn="base" hangingPunct="0">
              <a:spcBef>
                <a:spcPct val="0"/>
              </a:spcBef>
              <a:spcAft>
                <a:spcPct val="0"/>
              </a:spcAft>
              <a:defRPr sz="2300">
                <a:solidFill>
                  <a:srgbClr val="4D4D4D"/>
                </a:solidFill>
                <a:latin typeface="Palatino Linotype" pitchFamily="18" charset="0"/>
              </a:defRPr>
            </a:lvl3pPr>
            <a:lvl4pPr algn="l" rtl="0" eaLnBrk="0" fontAlgn="base" hangingPunct="0">
              <a:spcBef>
                <a:spcPct val="0"/>
              </a:spcBef>
              <a:spcAft>
                <a:spcPct val="0"/>
              </a:spcAft>
              <a:defRPr sz="2300">
                <a:solidFill>
                  <a:srgbClr val="4D4D4D"/>
                </a:solidFill>
                <a:latin typeface="Palatino Linotype" pitchFamily="18" charset="0"/>
              </a:defRPr>
            </a:lvl4pPr>
            <a:lvl5pPr algn="l" rtl="0" eaLnBrk="0" fontAlgn="base" hangingPunct="0">
              <a:spcBef>
                <a:spcPct val="0"/>
              </a:spcBef>
              <a:spcAft>
                <a:spcPct val="0"/>
              </a:spcAft>
              <a:defRPr sz="2300">
                <a:solidFill>
                  <a:srgbClr val="4D4D4D"/>
                </a:solidFill>
                <a:latin typeface="Palatino Linotype" pitchFamily="18" charset="0"/>
              </a:defRPr>
            </a:lvl5pPr>
            <a:lvl6pPr marL="433719" algn="l" rtl="0" eaLnBrk="0" fontAlgn="base" hangingPunct="0">
              <a:spcBef>
                <a:spcPct val="0"/>
              </a:spcBef>
              <a:spcAft>
                <a:spcPct val="0"/>
              </a:spcAft>
              <a:defRPr sz="2300">
                <a:solidFill>
                  <a:srgbClr val="4D4D4D"/>
                </a:solidFill>
                <a:latin typeface="Palatino Linotype" pitchFamily="18" charset="0"/>
              </a:defRPr>
            </a:lvl6pPr>
            <a:lvl7pPr marL="867438" algn="l" rtl="0" eaLnBrk="0" fontAlgn="base" hangingPunct="0">
              <a:spcBef>
                <a:spcPct val="0"/>
              </a:spcBef>
              <a:spcAft>
                <a:spcPct val="0"/>
              </a:spcAft>
              <a:defRPr sz="2300">
                <a:solidFill>
                  <a:srgbClr val="4D4D4D"/>
                </a:solidFill>
                <a:latin typeface="Palatino Linotype" pitchFamily="18" charset="0"/>
              </a:defRPr>
            </a:lvl7pPr>
            <a:lvl8pPr marL="1301157" algn="l" rtl="0" eaLnBrk="0" fontAlgn="base" hangingPunct="0">
              <a:spcBef>
                <a:spcPct val="0"/>
              </a:spcBef>
              <a:spcAft>
                <a:spcPct val="0"/>
              </a:spcAft>
              <a:defRPr sz="2300">
                <a:solidFill>
                  <a:srgbClr val="4D4D4D"/>
                </a:solidFill>
                <a:latin typeface="Palatino Linotype" pitchFamily="18" charset="0"/>
              </a:defRPr>
            </a:lvl8pPr>
            <a:lvl9pPr marL="1734876" algn="l" rtl="0" eaLnBrk="0" fontAlgn="base" hangingPunct="0">
              <a:spcBef>
                <a:spcPct val="0"/>
              </a:spcBef>
              <a:spcAft>
                <a:spcPct val="0"/>
              </a:spcAft>
              <a:defRPr sz="2300">
                <a:solidFill>
                  <a:srgbClr val="4D4D4D"/>
                </a:solidFill>
                <a:latin typeface="Palatino Linotype"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0" cap="small" spc="0" normalizeH="0" baseline="0" noProof="0" dirty="0">
                <a:ln>
                  <a:noFill/>
                </a:ln>
                <a:solidFill>
                  <a:srgbClr val="4D4D4D"/>
                </a:solidFill>
                <a:effectLst/>
                <a:uLnTx/>
                <a:uFillTx/>
                <a:latin typeface="Palatino Linotype"/>
                <a:ea typeface="+mj-ea"/>
                <a:cs typeface="+mj-cs"/>
              </a:rPr>
              <a:t>Davidson Capital Advisors Professionals </a:t>
            </a:r>
          </a:p>
        </p:txBody>
      </p:sp>
      <p:sp>
        <p:nvSpPr>
          <p:cNvPr id="9" name="Line 5"/>
          <p:cNvSpPr>
            <a:spLocks noChangeShapeType="1"/>
          </p:cNvSpPr>
          <p:nvPr/>
        </p:nvSpPr>
        <p:spPr bwMode="auto">
          <a:xfrm flipH="1">
            <a:off x="7566212" y="1255059"/>
            <a:ext cx="0" cy="5850965"/>
          </a:xfrm>
          <a:prstGeom prst="line">
            <a:avLst/>
          </a:prstGeom>
          <a:noFill/>
          <a:ln w="19050">
            <a:solidFill>
              <a:srgbClr val="645A4C"/>
            </a:solidFill>
            <a:round/>
            <a:headEnd/>
            <a:tailEnd/>
          </a:ln>
          <a:effectLst/>
        </p:spPr>
        <p:txBody>
          <a:bodyPr lIns="86051" tIns="43026" rIns="86051" bIns="43026"/>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endParaRPr kumimoji="0" lang="en-US" sz="941"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pic>
        <p:nvPicPr>
          <p:cNvPr id="2" name="Picture 1"/>
          <p:cNvPicPr>
            <a:picLocks noChangeAspect="1"/>
          </p:cNvPicPr>
          <p:nvPr/>
        </p:nvPicPr>
        <p:blipFill>
          <a:blip r:embed="rId3"/>
          <a:stretch>
            <a:fillRect/>
          </a:stretch>
        </p:blipFill>
        <p:spPr>
          <a:xfrm>
            <a:off x="7642412" y="1341717"/>
            <a:ext cx="1382059" cy="1934883"/>
          </a:xfrm>
          <a:prstGeom prst="rect">
            <a:avLst/>
          </a:prstGeom>
        </p:spPr>
      </p:pic>
      <p:pic>
        <p:nvPicPr>
          <p:cNvPr id="1026" name="Picture 2" descr="See the source image">
            <a:hlinkClick r:id="rId4"/>
            <a:extLst>
              <a:ext uri="{FF2B5EF4-FFF2-40B4-BE49-F238E27FC236}">
                <a16:creationId xmlns:a16="http://schemas.microsoft.com/office/drawing/2014/main" id="{753925D5-9A83-4CD8-8559-9964789495D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9022" y="3776367"/>
            <a:ext cx="407538" cy="40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5418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784DC5E-0EED-4AD3-A535-46AD11C7B699}"/>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17410" name="Rectangle 3"/>
          <p:cNvSpPr>
            <a:spLocks noChangeArrowheads="1"/>
          </p:cNvSpPr>
          <p:nvPr/>
        </p:nvSpPr>
        <p:spPr bwMode="auto">
          <a:xfrm>
            <a:off x="1918448" y="1577789"/>
            <a:ext cx="7200152" cy="4827495"/>
          </a:xfrm>
          <a:prstGeom prst="rect">
            <a:avLst/>
          </a:prstGeom>
          <a:noFill/>
          <a:ln w="9525">
            <a:noFill/>
            <a:miter lim="800000"/>
            <a:headEnd/>
            <a:tailEnd/>
          </a:ln>
        </p:spPr>
        <p:txBody>
          <a:bodyPr lIns="86051" tIns="43026" rIns="86051" bIns="43026"/>
          <a:lstStyle/>
          <a:p>
            <a:pPr marL="109074" marR="0" lvl="0" indent="0" algn="just" defTabSz="914400" rtl="0" eaLnBrk="1" fontAlgn="base" latinLnBrk="0" hangingPunct="1">
              <a:lnSpc>
                <a:spcPct val="100000"/>
              </a:lnSpc>
              <a:spcBef>
                <a:spcPct val="0"/>
              </a:spcBef>
              <a:spcAft>
                <a:spcPct val="0"/>
              </a:spcAft>
              <a:buClr>
                <a:srgbClr val="000000"/>
              </a:buClr>
              <a:buSzPct val="68000"/>
              <a:buFont typeface="Wingdings" pitchFamily="2" charset="2"/>
              <a:buNone/>
              <a:tabLst/>
              <a:defRPr/>
            </a:pPr>
            <a:r>
              <a:rPr kumimoji="0" lang="en-US" sz="1129" b="0" i="1"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 </a:t>
            </a:r>
          </a:p>
          <a:p>
            <a:pPr marL="109074" marR="0" lvl="0" indent="0" algn="just" defTabSz="914400" rtl="0" eaLnBrk="1" fontAlgn="base" latinLnBrk="0" hangingPunct="1">
              <a:lnSpc>
                <a:spcPct val="100000"/>
              </a:lnSpc>
              <a:spcBef>
                <a:spcPct val="0"/>
              </a:spcBef>
              <a:spcAft>
                <a:spcPct val="0"/>
              </a:spcAft>
              <a:buClr>
                <a:srgbClr val="000000"/>
              </a:buClr>
              <a:buSzPct val="68000"/>
              <a:buFont typeface="Wingdings" pitchFamily="2" charset="2"/>
              <a:buNone/>
              <a:tabLst/>
              <a:defRPr/>
            </a:pPr>
            <a:endParaRPr kumimoji="0" lang="en-US" sz="1129" b="0" i="1"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endParaRPr>
          </a:p>
        </p:txBody>
      </p:sp>
      <p:sp>
        <p:nvSpPr>
          <p:cNvPr id="17411" name="Rectangle 4"/>
          <p:cNvSpPr>
            <a:spLocks noChangeArrowheads="1"/>
          </p:cNvSpPr>
          <p:nvPr/>
        </p:nvSpPr>
        <p:spPr bwMode="auto">
          <a:xfrm>
            <a:off x="390237" y="1341718"/>
            <a:ext cx="7005647" cy="3226094"/>
          </a:xfrm>
          <a:prstGeom prst="rect">
            <a:avLst/>
          </a:prstGeom>
          <a:noFill/>
          <a:ln w="9525" algn="ctr">
            <a:noFill/>
            <a:miter lim="800000"/>
            <a:headEnd/>
            <a:tailEnd/>
          </a:ln>
        </p:spPr>
        <p:txBody>
          <a:bodyPr wrap="square" lIns="85937" tIns="42967" rIns="85937" bIns="42967">
            <a:spAutoFit/>
          </a:bodyPr>
          <a:lstStyle/>
          <a:p>
            <a:pPr marL="0" marR="0" lvl="0" indent="0" algn="l"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r>
              <a:rPr kumimoji="0" lang="en-US" sz="1200" b="1"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Elizabeth Folger</a:t>
            </a:r>
          </a:p>
          <a:p>
            <a:pPr marL="0" marR="0" lvl="0" indent="0" algn="l"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r>
              <a:rPr kumimoji="0" lang="en-US" sz="1200" b="1"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Managing Director, Institutional Client Coverage</a:t>
            </a:r>
          </a:p>
          <a:p>
            <a:pPr marL="0" marR="0" lvl="0" indent="0" algn="l"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endParaRPr kumimoji="0" lang="en-US" sz="1200" b="1"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r>
              <a:rPr kumimoji="0" lang="en-US" sz="1200" b="0"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Prior to joining Davidson Capital Advisors, Ms. Folger spent 16 years in the financial services industry in a variety of functions, most recently with Bank of America Merrill Lynch and its predecessor firms. She manages the sales and auction processes for the firm’s sell side M&amp;A and capital raising engagements.  Her deep experience in the sales and trading has resulted in excellent execution for our client’s projects.</a:t>
            </a:r>
          </a:p>
          <a:p>
            <a:pPr marL="0" marR="0" lvl="0" indent="0" algn="just"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endParaRPr kumimoji="0" lang="en-US" sz="1200" b="0"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r>
              <a:rPr kumimoji="0" lang="en-US" sz="1200" b="0"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She worked in the Loan Syndication Sales Group, headquartered in Charlotte, with her primary responsibilities for sales and distribution of syndicated loans for middle market and large corporate credits.  Also, Ms. Folger worked on the Corporate Bond Trading desk where she managed and traded risk positions of $50-$100 million of intermediate term bank and finance paper.</a:t>
            </a:r>
          </a:p>
          <a:p>
            <a:pPr marL="0" marR="0" lvl="0" indent="0" algn="just"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endParaRPr kumimoji="0" lang="en-US" sz="1200" b="0"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endParaRPr>
          </a:p>
          <a:p>
            <a:pPr marL="0" marR="0" lvl="0" indent="0" algn="just" defTabSz="914400" rtl="0" eaLnBrk="1" fontAlgn="base" latinLnBrk="0" hangingPunct="1">
              <a:lnSpc>
                <a:spcPct val="100000"/>
              </a:lnSpc>
              <a:spcBef>
                <a:spcPct val="0"/>
              </a:spcBef>
              <a:spcAft>
                <a:spcPct val="0"/>
              </a:spcAft>
              <a:buClr>
                <a:srgbClr val="143369"/>
              </a:buClr>
              <a:buSzTx/>
              <a:buFont typeface="Wingdings" pitchFamily="2" charset="2"/>
              <a:buNone/>
              <a:tabLst>
                <a:tab pos="428823" algn="l"/>
                <a:tab pos="485601" algn="l"/>
              </a:tabLst>
              <a:defRPr/>
            </a:pPr>
            <a:r>
              <a:rPr kumimoji="0" lang="en-US" sz="1200" b="0" i="0" u="none" strike="noStrike" kern="1200" cap="none" spc="0" normalizeH="0" baseline="0" noProof="0" dirty="0">
                <a:ln>
                  <a:noFill/>
                </a:ln>
                <a:solidFill>
                  <a:srgbClr val="000000"/>
                </a:solidFill>
                <a:effectLst/>
                <a:uLnTx/>
                <a:uFillTx/>
                <a:latin typeface="Palatino Linotype" pitchFamily="18" charset="0"/>
                <a:ea typeface="+mn-ea"/>
                <a:cs typeface="Times New Roman" pitchFamily="18" charset="0"/>
              </a:rPr>
              <a:t>Ms. Folger has been involved in a variety of sectors including general industrial, distribution, business services, retail, technology and healthcare.  She holds a Bachelor of Arts from Hollins University.</a:t>
            </a:r>
          </a:p>
        </p:txBody>
      </p:sp>
      <p:sp>
        <p:nvSpPr>
          <p:cNvPr id="7" name="TextBox 6"/>
          <p:cNvSpPr txBox="1"/>
          <p:nvPr/>
        </p:nvSpPr>
        <p:spPr>
          <a:xfrm>
            <a:off x="7642412" y="3801398"/>
            <a:ext cx="1757082" cy="379143"/>
          </a:xfrm>
          <a:prstGeom prst="rect">
            <a:avLst/>
          </a:prstGeom>
          <a:solidFill>
            <a:schemeClr val="bg1">
              <a:lumMod val="95000"/>
            </a:schemeClr>
          </a:solidFill>
          <a:ln>
            <a:solidFill>
              <a:srgbClr val="407EC9"/>
            </a:solidFill>
          </a:ln>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47" b="0" i="1" u="none" strike="noStrike" kern="1200" cap="none" spc="0" normalizeH="0" baseline="0" noProof="0" dirty="0">
                <a:ln>
                  <a:noFill/>
                </a:ln>
                <a:solidFill>
                  <a:srgbClr val="000000"/>
                </a:solidFill>
                <a:effectLst/>
                <a:uLnTx/>
                <a:uFillTx/>
                <a:latin typeface="Palatino Linotype"/>
                <a:ea typeface="+mn-ea"/>
                <a:cs typeface="Times New Roman" pitchFamily="18" charset="0"/>
              </a:rPr>
              <a:t>980-237-9474 | Direct</a:t>
            </a:r>
          </a:p>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47" b="0" i="1" u="none" strike="noStrike" kern="1200" cap="none" spc="0" normalizeH="0" baseline="0" noProof="0" dirty="0">
                <a:ln>
                  <a:noFill/>
                </a:ln>
                <a:solidFill>
                  <a:srgbClr val="000000"/>
                </a:solidFill>
                <a:effectLst/>
                <a:uLnTx/>
                <a:uFillTx/>
                <a:latin typeface="Palatino Linotype"/>
                <a:ea typeface="+mn-ea"/>
                <a:cs typeface="Times New Roman" pitchFamily="18" charset="0"/>
              </a:rPr>
              <a:t>beth.folger@davcapadvisors.com</a:t>
            </a:r>
          </a:p>
        </p:txBody>
      </p:sp>
      <p:sp>
        <p:nvSpPr>
          <p:cNvPr id="8" name="Title 1"/>
          <p:cNvSpPr txBox="1">
            <a:spLocks/>
          </p:cNvSpPr>
          <p:nvPr/>
        </p:nvSpPr>
        <p:spPr bwMode="auto">
          <a:xfrm>
            <a:off x="390237" y="333556"/>
            <a:ext cx="8728363" cy="44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lvl1pPr algn="l" rtl="0" eaLnBrk="0" fontAlgn="base" hangingPunct="0">
              <a:spcBef>
                <a:spcPct val="0"/>
              </a:spcBef>
              <a:spcAft>
                <a:spcPct val="0"/>
              </a:spcAft>
              <a:defRPr sz="2300" cap="small" baseline="0">
                <a:solidFill>
                  <a:srgbClr val="4D4D4D"/>
                </a:solidFill>
                <a:latin typeface="+mj-lt"/>
                <a:ea typeface="+mj-ea"/>
                <a:cs typeface="+mj-cs"/>
              </a:defRPr>
            </a:lvl1pPr>
            <a:lvl2pPr algn="l" rtl="0" eaLnBrk="0" fontAlgn="base" hangingPunct="0">
              <a:spcBef>
                <a:spcPct val="0"/>
              </a:spcBef>
              <a:spcAft>
                <a:spcPct val="0"/>
              </a:spcAft>
              <a:defRPr sz="2300">
                <a:solidFill>
                  <a:srgbClr val="4D4D4D"/>
                </a:solidFill>
                <a:latin typeface="Palatino Linotype" pitchFamily="18" charset="0"/>
              </a:defRPr>
            </a:lvl2pPr>
            <a:lvl3pPr algn="l" rtl="0" eaLnBrk="0" fontAlgn="base" hangingPunct="0">
              <a:spcBef>
                <a:spcPct val="0"/>
              </a:spcBef>
              <a:spcAft>
                <a:spcPct val="0"/>
              </a:spcAft>
              <a:defRPr sz="2300">
                <a:solidFill>
                  <a:srgbClr val="4D4D4D"/>
                </a:solidFill>
                <a:latin typeface="Palatino Linotype" pitchFamily="18" charset="0"/>
              </a:defRPr>
            </a:lvl3pPr>
            <a:lvl4pPr algn="l" rtl="0" eaLnBrk="0" fontAlgn="base" hangingPunct="0">
              <a:spcBef>
                <a:spcPct val="0"/>
              </a:spcBef>
              <a:spcAft>
                <a:spcPct val="0"/>
              </a:spcAft>
              <a:defRPr sz="2300">
                <a:solidFill>
                  <a:srgbClr val="4D4D4D"/>
                </a:solidFill>
                <a:latin typeface="Palatino Linotype" pitchFamily="18" charset="0"/>
              </a:defRPr>
            </a:lvl4pPr>
            <a:lvl5pPr algn="l" rtl="0" eaLnBrk="0" fontAlgn="base" hangingPunct="0">
              <a:spcBef>
                <a:spcPct val="0"/>
              </a:spcBef>
              <a:spcAft>
                <a:spcPct val="0"/>
              </a:spcAft>
              <a:defRPr sz="2300">
                <a:solidFill>
                  <a:srgbClr val="4D4D4D"/>
                </a:solidFill>
                <a:latin typeface="Palatino Linotype" pitchFamily="18" charset="0"/>
              </a:defRPr>
            </a:lvl5pPr>
            <a:lvl6pPr marL="433719" algn="l" rtl="0" eaLnBrk="0" fontAlgn="base" hangingPunct="0">
              <a:spcBef>
                <a:spcPct val="0"/>
              </a:spcBef>
              <a:spcAft>
                <a:spcPct val="0"/>
              </a:spcAft>
              <a:defRPr sz="2300">
                <a:solidFill>
                  <a:srgbClr val="4D4D4D"/>
                </a:solidFill>
                <a:latin typeface="Palatino Linotype" pitchFamily="18" charset="0"/>
              </a:defRPr>
            </a:lvl6pPr>
            <a:lvl7pPr marL="867438" algn="l" rtl="0" eaLnBrk="0" fontAlgn="base" hangingPunct="0">
              <a:spcBef>
                <a:spcPct val="0"/>
              </a:spcBef>
              <a:spcAft>
                <a:spcPct val="0"/>
              </a:spcAft>
              <a:defRPr sz="2300">
                <a:solidFill>
                  <a:srgbClr val="4D4D4D"/>
                </a:solidFill>
                <a:latin typeface="Palatino Linotype" pitchFamily="18" charset="0"/>
              </a:defRPr>
            </a:lvl7pPr>
            <a:lvl8pPr marL="1301157" algn="l" rtl="0" eaLnBrk="0" fontAlgn="base" hangingPunct="0">
              <a:spcBef>
                <a:spcPct val="0"/>
              </a:spcBef>
              <a:spcAft>
                <a:spcPct val="0"/>
              </a:spcAft>
              <a:defRPr sz="2300">
                <a:solidFill>
                  <a:srgbClr val="4D4D4D"/>
                </a:solidFill>
                <a:latin typeface="Palatino Linotype" pitchFamily="18" charset="0"/>
              </a:defRPr>
            </a:lvl8pPr>
            <a:lvl9pPr marL="1734876" algn="l" rtl="0" eaLnBrk="0" fontAlgn="base" hangingPunct="0">
              <a:spcBef>
                <a:spcPct val="0"/>
              </a:spcBef>
              <a:spcAft>
                <a:spcPct val="0"/>
              </a:spcAft>
              <a:defRPr sz="2300">
                <a:solidFill>
                  <a:srgbClr val="4D4D4D"/>
                </a:solidFill>
                <a:latin typeface="Palatino Linotype"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300" b="0" i="0" u="none" strike="noStrike" kern="0" cap="small" spc="0" normalizeH="0" baseline="0" noProof="0" dirty="0">
                <a:ln>
                  <a:noFill/>
                </a:ln>
                <a:solidFill>
                  <a:srgbClr val="4D4D4D"/>
                </a:solidFill>
                <a:effectLst/>
                <a:uLnTx/>
                <a:uFillTx/>
                <a:latin typeface="Palatino Linotype"/>
                <a:ea typeface="+mj-ea"/>
                <a:cs typeface="+mj-cs"/>
              </a:rPr>
              <a:t>Davidson Capital Advisors Professionals</a:t>
            </a:r>
          </a:p>
        </p:txBody>
      </p:sp>
      <p:sp>
        <p:nvSpPr>
          <p:cNvPr id="9" name="Line 5"/>
          <p:cNvSpPr>
            <a:spLocks noChangeShapeType="1"/>
          </p:cNvSpPr>
          <p:nvPr/>
        </p:nvSpPr>
        <p:spPr bwMode="auto">
          <a:xfrm flipH="1">
            <a:off x="7566212" y="1255059"/>
            <a:ext cx="0" cy="5850965"/>
          </a:xfrm>
          <a:prstGeom prst="line">
            <a:avLst/>
          </a:prstGeom>
          <a:noFill/>
          <a:ln w="19050">
            <a:solidFill>
              <a:srgbClr val="645A4C"/>
            </a:solidFill>
            <a:round/>
            <a:headEnd/>
            <a:tailEnd/>
          </a:ln>
          <a:effectLst/>
        </p:spPr>
        <p:txBody>
          <a:bodyPr lIns="86051" tIns="43026" rIns="86051" bIns="43026"/>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endParaRPr kumimoji="0" lang="en-US" sz="941" b="0"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pic>
        <p:nvPicPr>
          <p:cNvPr id="3" name="Picture 2"/>
          <p:cNvPicPr>
            <a:picLocks noChangeAspect="1"/>
          </p:cNvPicPr>
          <p:nvPr/>
        </p:nvPicPr>
        <p:blipFill>
          <a:blip r:embed="rId3"/>
          <a:stretch>
            <a:fillRect/>
          </a:stretch>
        </p:blipFill>
        <p:spPr>
          <a:xfrm>
            <a:off x="7642412" y="1341718"/>
            <a:ext cx="1552387" cy="2328582"/>
          </a:xfrm>
          <a:prstGeom prst="rect">
            <a:avLst/>
          </a:prstGeom>
        </p:spPr>
      </p:pic>
    </p:spTree>
    <p:extLst>
      <p:ext uri="{BB962C8B-B14F-4D97-AF65-F5344CB8AC3E}">
        <p14:creationId xmlns:p14="http://schemas.microsoft.com/office/powerpoint/2010/main" val="1850407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AF87AE5-180A-4158-8251-339F2218399D}"/>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17410" name="Rectangle 3"/>
          <p:cNvSpPr>
            <a:spLocks noChangeArrowheads="1"/>
          </p:cNvSpPr>
          <p:nvPr/>
        </p:nvSpPr>
        <p:spPr bwMode="auto">
          <a:xfrm>
            <a:off x="1918448" y="1577789"/>
            <a:ext cx="7200152" cy="4827495"/>
          </a:xfrm>
          <a:prstGeom prst="rect">
            <a:avLst/>
          </a:prstGeom>
          <a:noFill/>
          <a:ln w="9525">
            <a:noFill/>
            <a:miter lim="800000"/>
            <a:headEnd/>
            <a:tailEnd/>
          </a:ln>
        </p:spPr>
        <p:txBody>
          <a:bodyPr lIns="86051" tIns="43026" rIns="86051" bIns="43026"/>
          <a:lstStyle/>
          <a:p>
            <a:pPr marL="109074" algn="just">
              <a:spcBef>
                <a:spcPct val="0"/>
              </a:spcBef>
              <a:buClr>
                <a:schemeClr val="tx1"/>
              </a:buClr>
              <a:buSzPct val="68000"/>
            </a:pPr>
            <a:r>
              <a:rPr lang="en-US" sz="1129" dirty="0">
                <a:latin typeface="Palatino Linotype" pitchFamily="18" charset="0"/>
              </a:rPr>
              <a:t> </a:t>
            </a:r>
          </a:p>
          <a:p>
            <a:pPr marL="109074" algn="just">
              <a:spcBef>
                <a:spcPct val="0"/>
              </a:spcBef>
              <a:buClr>
                <a:schemeClr val="tx1"/>
              </a:buClr>
              <a:buSzPct val="68000"/>
            </a:pPr>
            <a:endParaRPr lang="en-US" sz="1129" dirty="0">
              <a:latin typeface="Palatino Linotype" pitchFamily="18" charset="0"/>
            </a:endParaRPr>
          </a:p>
        </p:txBody>
      </p:sp>
      <p:sp>
        <p:nvSpPr>
          <p:cNvPr id="8" name="Title 1"/>
          <p:cNvSpPr txBox="1">
            <a:spLocks/>
          </p:cNvSpPr>
          <p:nvPr/>
        </p:nvSpPr>
        <p:spPr bwMode="auto">
          <a:xfrm>
            <a:off x="390237" y="346241"/>
            <a:ext cx="8728363" cy="44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lvl1pPr algn="l" rtl="0" eaLnBrk="0" fontAlgn="base" hangingPunct="0">
              <a:spcBef>
                <a:spcPct val="0"/>
              </a:spcBef>
              <a:spcAft>
                <a:spcPct val="0"/>
              </a:spcAft>
              <a:defRPr sz="2300" cap="small" baseline="0">
                <a:solidFill>
                  <a:srgbClr val="4D4D4D"/>
                </a:solidFill>
                <a:latin typeface="+mj-lt"/>
                <a:ea typeface="+mj-ea"/>
                <a:cs typeface="+mj-cs"/>
              </a:defRPr>
            </a:lvl1pPr>
            <a:lvl2pPr algn="l" rtl="0" eaLnBrk="0" fontAlgn="base" hangingPunct="0">
              <a:spcBef>
                <a:spcPct val="0"/>
              </a:spcBef>
              <a:spcAft>
                <a:spcPct val="0"/>
              </a:spcAft>
              <a:defRPr sz="2300">
                <a:solidFill>
                  <a:srgbClr val="4D4D4D"/>
                </a:solidFill>
                <a:latin typeface="Palatino Linotype" pitchFamily="18" charset="0"/>
              </a:defRPr>
            </a:lvl2pPr>
            <a:lvl3pPr algn="l" rtl="0" eaLnBrk="0" fontAlgn="base" hangingPunct="0">
              <a:spcBef>
                <a:spcPct val="0"/>
              </a:spcBef>
              <a:spcAft>
                <a:spcPct val="0"/>
              </a:spcAft>
              <a:defRPr sz="2300">
                <a:solidFill>
                  <a:srgbClr val="4D4D4D"/>
                </a:solidFill>
                <a:latin typeface="Palatino Linotype" pitchFamily="18" charset="0"/>
              </a:defRPr>
            </a:lvl3pPr>
            <a:lvl4pPr algn="l" rtl="0" eaLnBrk="0" fontAlgn="base" hangingPunct="0">
              <a:spcBef>
                <a:spcPct val="0"/>
              </a:spcBef>
              <a:spcAft>
                <a:spcPct val="0"/>
              </a:spcAft>
              <a:defRPr sz="2300">
                <a:solidFill>
                  <a:srgbClr val="4D4D4D"/>
                </a:solidFill>
                <a:latin typeface="Palatino Linotype" pitchFamily="18" charset="0"/>
              </a:defRPr>
            </a:lvl4pPr>
            <a:lvl5pPr algn="l" rtl="0" eaLnBrk="0" fontAlgn="base" hangingPunct="0">
              <a:spcBef>
                <a:spcPct val="0"/>
              </a:spcBef>
              <a:spcAft>
                <a:spcPct val="0"/>
              </a:spcAft>
              <a:defRPr sz="2300">
                <a:solidFill>
                  <a:srgbClr val="4D4D4D"/>
                </a:solidFill>
                <a:latin typeface="Palatino Linotype" pitchFamily="18" charset="0"/>
              </a:defRPr>
            </a:lvl5pPr>
            <a:lvl6pPr marL="433719" algn="l" rtl="0" eaLnBrk="0" fontAlgn="base" hangingPunct="0">
              <a:spcBef>
                <a:spcPct val="0"/>
              </a:spcBef>
              <a:spcAft>
                <a:spcPct val="0"/>
              </a:spcAft>
              <a:defRPr sz="2300">
                <a:solidFill>
                  <a:srgbClr val="4D4D4D"/>
                </a:solidFill>
                <a:latin typeface="Palatino Linotype" pitchFamily="18" charset="0"/>
              </a:defRPr>
            </a:lvl6pPr>
            <a:lvl7pPr marL="867438" algn="l" rtl="0" eaLnBrk="0" fontAlgn="base" hangingPunct="0">
              <a:spcBef>
                <a:spcPct val="0"/>
              </a:spcBef>
              <a:spcAft>
                <a:spcPct val="0"/>
              </a:spcAft>
              <a:defRPr sz="2300">
                <a:solidFill>
                  <a:srgbClr val="4D4D4D"/>
                </a:solidFill>
                <a:latin typeface="Palatino Linotype" pitchFamily="18" charset="0"/>
              </a:defRPr>
            </a:lvl7pPr>
            <a:lvl8pPr marL="1301157" algn="l" rtl="0" eaLnBrk="0" fontAlgn="base" hangingPunct="0">
              <a:spcBef>
                <a:spcPct val="0"/>
              </a:spcBef>
              <a:spcAft>
                <a:spcPct val="0"/>
              </a:spcAft>
              <a:defRPr sz="2300">
                <a:solidFill>
                  <a:srgbClr val="4D4D4D"/>
                </a:solidFill>
                <a:latin typeface="Palatino Linotype" pitchFamily="18" charset="0"/>
              </a:defRPr>
            </a:lvl8pPr>
            <a:lvl9pPr marL="1734876" algn="l" rtl="0" eaLnBrk="0" fontAlgn="base" hangingPunct="0">
              <a:spcBef>
                <a:spcPct val="0"/>
              </a:spcBef>
              <a:spcAft>
                <a:spcPct val="0"/>
              </a:spcAft>
              <a:defRPr sz="2300">
                <a:solidFill>
                  <a:srgbClr val="4D4D4D"/>
                </a:solidFill>
                <a:latin typeface="Palatino Linotype" pitchFamily="18" charset="0"/>
              </a:defRPr>
            </a:lvl9pPr>
          </a:lstStyle>
          <a:p>
            <a:pPr>
              <a:buClrTx/>
              <a:buFontTx/>
            </a:pPr>
            <a:r>
              <a:rPr lang="en-US" i="0" kern="0" dirty="0"/>
              <a:t>Davidson Capital Advisors Analyst Team</a:t>
            </a:r>
          </a:p>
        </p:txBody>
      </p:sp>
      <p:sp>
        <p:nvSpPr>
          <p:cNvPr id="5" name="Rectangle 4">
            <a:extLst>
              <a:ext uri="{FF2B5EF4-FFF2-40B4-BE49-F238E27FC236}">
                <a16:creationId xmlns:a16="http://schemas.microsoft.com/office/drawing/2014/main" id="{350591F3-2189-482E-ABB5-9E872D2F3F82}"/>
              </a:ext>
            </a:extLst>
          </p:cNvPr>
          <p:cNvSpPr>
            <a:spLocks noChangeArrowheads="1"/>
          </p:cNvSpPr>
          <p:nvPr/>
        </p:nvSpPr>
        <p:spPr bwMode="auto">
          <a:xfrm>
            <a:off x="390236" y="1134007"/>
            <a:ext cx="8728363" cy="3042806"/>
          </a:xfrm>
          <a:prstGeom prst="rect">
            <a:avLst/>
          </a:prstGeom>
          <a:noFill/>
          <a:ln w="9525" algn="ctr">
            <a:noFill/>
            <a:miter lim="800000"/>
            <a:headEnd/>
            <a:tailEnd/>
          </a:ln>
        </p:spPr>
        <p:txBody>
          <a:bodyPr wrap="square" lIns="87301" tIns="43649" rIns="87301" bIns="43649">
            <a:spAutoFit/>
          </a:bodyPr>
          <a:lstStyle/>
          <a:p>
            <a:pPr>
              <a:spcBef>
                <a:spcPct val="0"/>
              </a:spcBef>
              <a:tabLst>
                <a:tab pos="435641" algn="l"/>
                <a:tab pos="493322" algn="l"/>
              </a:tabLst>
            </a:pPr>
            <a:r>
              <a:rPr lang="en-US" sz="1200" b="1" i="0" dirty="0">
                <a:latin typeface="Palatino Linotype" pitchFamily="18" charset="0"/>
              </a:rPr>
              <a:t>Maxwell Purdy</a:t>
            </a:r>
          </a:p>
          <a:p>
            <a:pPr>
              <a:spcBef>
                <a:spcPct val="0"/>
              </a:spcBef>
              <a:tabLst>
                <a:tab pos="435641" algn="l"/>
                <a:tab pos="493322" algn="l"/>
              </a:tabLst>
            </a:pPr>
            <a:r>
              <a:rPr lang="en-US" sz="1200" b="1" i="0" dirty="0">
                <a:latin typeface="Palatino Linotype" pitchFamily="18" charset="0"/>
              </a:rPr>
              <a:t>Corporate Finance Coverage</a:t>
            </a:r>
          </a:p>
          <a:p>
            <a:pPr>
              <a:spcBef>
                <a:spcPct val="0"/>
              </a:spcBef>
              <a:tabLst>
                <a:tab pos="435641" algn="l"/>
                <a:tab pos="493322" algn="l"/>
              </a:tabLst>
            </a:pPr>
            <a:endParaRPr lang="en-US" sz="1200" b="1" i="0" dirty="0">
              <a:latin typeface="Palatino Linotype" pitchFamily="18" charset="0"/>
            </a:endParaRPr>
          </a:p>
          <a:p>
            <a:pPr algn="just">
              <a:spcBef>
                <a:spcPct val="0"/>
              </a:spcBef>
              <a:tabLst>
                <a:tab pos="435641" algn="l"/>
                <a:tab pos="493322" algn="l"/>
              </a:tabLst>
            </a:pPr>
            <a:r>
              <a:rPr lang="en-US" sz="1200" i="0" dirty="0">
                <a:latin typeface="Palatino Linotype" pitchFamily="18" charset="0"/>
              </a:rPr>
              <a:t>Prior to joining Davidson Capital Advisors in 2021, Mr. Purdy interned with Graycliff Partners, a private equity located in New York, NY. He graduated from University of North Carolina Chapel Hill in 2021 with a BS in Political Science and a minor in Economics and Entrepreneurship.</a:t>
            </a:r>
          </a:p>
          <a:p>
            <a:pPr algn="just">
              <a:spcBef>
                <a:spcPct val="0"/>
              </a:spcBef>
              <a:tabLst>
                <a:tab pos="435641" algn="l"/>
                <a:tab pos="493322" algn="l"/>
              </a:tabLst>
            </a:pPr>
            <a:endParaRPr lang="en-US" sz="1200" i="0" dirty="0">
              <a:latin typeface="Palatino Linotype" pitchFamily="18" charset="0"/>
            </a:endParaRPr>
          </a:p>
          <a:p>
            <a:pPr algn="just">
              <a:spcBef>
                <a:spcPct val="0"/>
              </a:spcBef>
              <a:tabLst>
                <a:tab pos="435641" algn="l"/>
                <a:tab pos="493322" algn="l"/>
              </a:tabLst>
            </a:pPr>
            <a:r>
              <a:rPr lang="en-US" sz="1200" i="0" dirty="0">
                <a:latin typeface="Palatino Linotype" pitchFamily="18" charset="0"/>
              </a:rPr>
              <a:t>Maxwell assists in leading the firm’s corporate finance client coverage as well as private equity coverage.</a:t>
            </a:r>
          </a:p>
          <a:p>
            <a:pPr algn="just">
              <a:spcBef>
                <a:spcPct val="0"/>
              </a:spcBef>
              <a:tabLst>
                <a:tab pos="428823" algn="l"/>
                <a:tab pos="485601" algn="l"/>
              </a:tabLst>
            </a:pPr>
            <a:endParaRPr lang="en-US" sz="1200" i="0" dirty="0">
              <a:latin typeface="Palatino Linotype" pitchFamily="18" charset="0"/>
            </a:endParaRPr>
          </a:p>
          <a:p>
            <a:pPr algn="just">
              <a:spcBef>
                <a:spcPct val="0"/>
              </a:spcBef>
              <a:tabLst>
                <a:tab pos="428823" algn="l"/>
                <a:tab pos="485601" algn="l"/>
              </a:tabLst>
            </a:pPr>
            <a:r>
              <a:rPr lang="en-US" sz="1200" b="1" i="0" dirty="0">
                <a:latin typeface="Palatino Linotype" pitchFamily="18" charset="0"/>
              </a:rPr>
              <a:t>Kyle Burnett, Jr.</a:t>
            </a:r>
          </a:p>
          <a:p>
            <a:pPr algn="just">
              <a:spcBef>
                <a:spcPct val="0"/>
              </a:spcBef>
              <a:tabLst>
                <a:tab pos="428823" algn="l"/>
                <a:tab pos="485601" algn="l"/>
              </a:tabLst>
            </a:pPr>
            <a:r>
              <a:rPr lang="en-US" sz="1200" b="1" i="0" dirty="0">
                <a:latin typeface="Palatino Linotype" pitchFamily="18" charset="0"/>
              </a:rPr>
              <a:t>Analyst, Investment Banking</a:t>
            </a:r>
          </a:p>
          <a:p>
            <a:pPr algn="just">
              <a:spcBef>
                <a:spcPct val="0"/>
              </a:spcBef>
              <a:tabLst>
                <a:tab pos="428823" algn="l"/>
                <a:tab pos="485601" algn="l"/>
              </a:tabLst>
            </a:pPr>
            <a:endParaRPr lang="en-US" sz="1200" b="1" i="0" dirty="0">
              <a:latin typeface="Palatino Linotype" pitchFamily="18" charset="0"/>
            </a:endParaRPr>
          </a:p>
          <a:p>
            <a:pPr algn="just">
              <a:spcBef>
                <a:spcPct val="0"/>
              </a:spcBef>
              <a:tabLst>
                <a:tab pos="428823" algn="l"/>
                <a:tab pos="485601" algn="l"/>
              </a:tabLst>
            </a:pPr>
            <a:r>
              <a:rPr lang="en-US" sz="1200" i="0" dirty="0">
                <a:latin typeface="Palatino Linotype" pitchFamily="18" charset="0"/>
              </a:rPr>
              <a:t>Prior to joining Davidson Capital Advisors in 2021, Mr. Burnett interned with UBS Financial Services, Inc., a Swiss multinational investment bank. He graduated from Northwestern University in 2021 with a Bachelor of Arts in Economics and Political Science.</a:t>
            </a:r>
          </a:p>
          <a:p>
            <a:pPr algn="just">
              <a:spcBef>
                <a:spcPct val="0"/>
              </a:spcBef>
              <a:tabLst>
                <a:tab pos="428823" algn="l"/>
                <a:tab pos="485601" algn="l"/>
              </a:tabLst>
            </a:pPr>
            <a:r>
              <a:rPr lang="en-US" sz="1200" i="0" dirty="0">
                <a:latin typeface="Palatino Linotype" pitchFamily="18" charset="0"/>
              </a:rPr>
              <a:t> </a:t>
            </a:r>
          </a:p>
        </p:txBody>
      </p:sp>
    </p:spTree>
    <p:extLst>
      <p:ext uri="{BB962C8B-B14F-4D97-AF65-F5344CB8AC3E}">
        <p14:creationId xmlns:p14="http://schemas.microsoft.com/office/powerpoint/2010/main" val="42486851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9E15478-E81E-4837-98CA-DB4A1779B1FF}"/>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5" name="Straight Connector 4">
            <a:extLst>
              <a:ext uri="{FF2B5EF4-FFF2-40B4-BE49-F238E27FC236}">
                <a16:creationId xmlns:a16="http://schemas.microsoft.com/office/drawing/2014/main" id="{569616CB-8E3C-4921-8AA2-7E3F2B017862}"/>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2" name="Content Placeholder 1">
            <a:extLst>
              <a:ext uri="{FF2B5EF4-FFF2-40B4-BE49-F238E27FC236}">
                <a16:creationId xmlns:a16="http://schemas.microsoft.com/office/drawing/2014/main" id="{61E1FA09-1D33-4BB0-9332-16208CE603CB}"/>
              </a:ext>
            </a:extLst>
          </p:cNvPr>
          <p:cNvSpPr>
            <a:spLocks noGrp="1"/>
          </p:cNvSpPr>
          <p:nvPr>
            <p:ph idx="1"/>
          </p:nvPr>
        </p:nvSpPr>
        <p:spPr>
          <a:xfrm>
            <a:off x="436419" y="1046481"/>
            <a:ext cx="8728363" cy="4827494"/>
          </a:xfrm>
        </p:spPr>
        <p:txBody>
          <a:bodyPr/>
          <a:lstStyle/>
          <a:p>
            <a:pPr lvl="1"/>
            <a:r>
              <a:rPr lang="en-US" sz="1100" dirty="0">
                <a:solidFill>
                  <a:srgbClr val="333333"/>
                </a:solidFill>
                <a:latin typeface="Helvetica Neue"/>
                <a:ea typeface="+mn-ea"/>
                <a:cs typeface="+mn-cs"/>
              </a:rPr>
              <a:t>Competitive </a:t>
            </a:r>
            <a:r>
              <a:rPr lang="en-US" sz="1100" dirty="0" err="1">
                <a:solidFill>
                  <a:srgbClr val="333333"/>
                </a:solidFill>
                <a:latin typeface="Helvetica Neue"/>
                <a:ea typeface="+mn-ea"/>
                <a:cs typeface="+mn-cs"/>
              </a:rPr>
              <a:t>concers</a:t>
            </a:r>
            <a:r>
              <a:rPr lang="en-US" sz="1100" dirty="0">
                <a:solidFill>
                  <a:srgbClr val="333333"/>
                </a:solidFill>
                <a:latin typeface="Helvetica Neue"/>
                <a:ea typeface="+mn-ea"/>
                <a:cs typeface="+mn-cs"/>
              </a:rPr>
              <a:t> and near-term uncertainties rom Omicron, labor shortages and wage inflation are weighing on YTD returns </a:t>
            </a:r>
          </a:p>
          <a:p>
            <a:pPr lvl="1"/>
            <a:r>
              <a:rPr lang="en-US" sz="1100" dirty="0">
                <a:solidFill>
                  <a:srgbClr val="333333"/>
                </a:solidFill>
                <a:latin typeface="Helvetica Neue"/>
                <a:ea typeface="+mn-ea"/>
                <a:cs typeface="+mn-cs"/>
              </a:rPr>
              <a:t>Med/ Surg inflation, comprised of raw material costs, shipping/ freight, and labor costs, is the key factor to watch for CAH in FY22</a:t>
            </a:r>
          </a:p>
          <a:p>
            <a:pPr lvl="1"/>
            <a:r>
              <a:rPr lang="en-US" sz="1100" dirty="0">
                <a:solidFill>
                  <a:srgbClr val="333333"/>
                </a:solidFill>
                <a:latin typeface="Helvetica Neue"/>
                <a:ea typeface="+mn-ea"/>
                <a:cs typeface="+mn-cs"/>
              </a:rPr>
              <a:t>Industry-wide attrition and wage inflation – temporary vs. long-lasting pressures</a:t>
            </a:r>
          </a:p>
          <a:p>
            <a:pPr lvl="2"/>
            <a:r>
              <a:rPr lang="en-US" sz="1100" dirty="0">
                <a:solidFill>
                  <a:srgbClr val="333333"/>
                </a:solidFill>
                <a:latin typeface="Helvetica Neue"/>
                <a:ea typeface="+mn-ea"/>
                <a:cs typeface="+mn-cs"/>
              </a:rPr>
              <a:t>Even as the pandemic has subdued, many of the structural changes in wages and supply costs could linger. </a:t>
            </a:r>
          </a:p>
          <a:p>
            <a:pPr lvl="2"/>
            <a:r>
              <a:rPr lang="en-US" sz="1100" dirty="0">
                <a:solidFill>
                  <a:srgbClr val="333333"/>
                </a:solidFill>
                <a:latin typeface="Helvetica Neue"/>
                <a:ea typeface="+mn-ea"/>
                <a:cs typeface="+mn-cs"/>
              </a:rPr>
              <a:t>The average cost of physicians services rose 4.3% in 2021, and the cost of hospital services rose 3.3.%</a:t>
            </a:r>
          </a:p>
          <a:p>
            <a:pPr lvl="1"/>
            <a:r>
              <a:rPr lang="en-US" sz="1100" dirty="0">
                <a:solidFill>
                  <a:srgbClr val="333333"/>
                </a:solidFill>
                <a:latin typeface="Helvetica Neue"/>
                <a:ea typeface="+mn-ea"/>
                <a:cs typeface="+mn-cs"/>
              </a:rPr>
              <a:t>COVID: Omicron </a:t>
            </a:r>
          </a:p>
          <a:p>
            <a:pPr lvl="2"/>
            <a:r>
              <a:rPr lang="en-US" sz="1100" dirty="0">
                <a:solidFill>
                  <a:srgbClr val="333333"/>
                </a:solidFill>
                <a:latin typeface="Helvetica Neue"/>
                <a:ea typeface="+mn-ea"/>
                <a:cs typeface="+mn-cs"/>
              </a:rPr>
              <a:t>Higher Inflation: The Omicron surge exacerbated existing issues with frontline staff retention and recruitment </a:t>
            </a:r>
          </a:p>
          <a:p>
            <a:pPr lvl="2"/>
            <a:r>
              <a:rPr lang="en-US" sz="1100" dirty="0">
                <a:solidFill>
                  <a:srgbClr val="333333"/>
                </a:solidFill>
                <a:latin typeface="Helvetica Neue"/>
                <a:ea typeface="+mn-ea"/>
                <a:cs typeface="+mn-cs"/>
              </a:rPr>
              <a:t>Lower Productivity: Absenteeism due to sickness likely dragged on productivity</a:t>
            </a:r>
          </a:p>
          <a:p>
            <a:pPr lvl="1"/>
            <a:r>
              <a:rPr lang="en-US" sz="1100" dirty="0">
                <a:solidFill>
                  <a:srgbClr val="333333"/>
                </a:solidFill>
                <a:latin typeface="Helvetica Neue"/>
                <a:ea typeface="+mn-ea"/>
                <a:cs typeface="+mn-cs"/>
              </a:rPr>
              <a:t>Over the last 30 years, consumer prices have rarely risen faster </a:t>
            </a:r>
            <a:r>
              <a:rPr lang="en-US" sz="1100" dirty="0" err="1">
                <a:solidFill>
                  <a:srgbClr val="333333"/>
                </a:solidFill>
                <a:latin typeface="Helvetica Neue"/>
                <a:ea typeface="+mn-ea"/>
                <a:cs typeface="+mn-cs"/>
              </a:rPr>
              <a:t>tham</a:t>
            </a:r>
            <a:r>
              <a:rPr lang="en-US" sz="1100" dirty="0">
                <a:solidFill>
                  <a:srgbClr val="333333"/>
                </a:solidFill>
                <a:latin typeface="Helvetica Neue"/>
                <a:ea typeface="+mn-ea"/>
                <a:cs typeface="+mn-cs"/>
              </a:rPr>
              <a:t> healthcare inflation. In fact, the inverse has typically been the case</a:t>
            </a:r>
          </a:p>
          <a:p>
            <a:pPr lvl="1"/>
            <a:endParaRPr lang="en-US" sz="1100" dirty="0">
              <a:solidFill>
                <a:srgbClr val="333333"/>
              </a:solidFill>
              <a:latin typeface="Helvetica Neue"/>
              <a:ea typeface="+mn-ea"/>
              <a:cs typeface="+mn-cs"/>
            </a:endParaRPr>
          </a:p>
          <a:p>
            <a:pPr lvl="2"/>
            <a:endParaRPr lang="en-US" sz="1100" dirty="0">
              <a:solidFill>
                <a:srgbClr val="333333"/>
              </a:solidFill>
              <a:latin typeface="Helvetica Neue"/>
              <a:ea typeface="+mn-ea"/>
              <a:cs typeface="+mn-cs"/>
            </a:endParaRPr>
          </a:p>
        </p:txBody>
      </p:sp>
      <p:sp>
        <p:nvSpPr>
          <p:cNvPr id="3" name="Title 2">
            <a:extLst>
              <a:ext uri="{FF2B5EF4-FFF2-40B4-BE49-F238E27FC236}">
                <a16:creationId xmlns:a16="http://schemas.microsoft.com/office/drawing/2014/main" id="{90FC9A25-15C8-4835-B71F-D2D6DD19D9EA}"/>
              </a:ext>
            </a:extLst>
          </p:cNvPr>
          <p:cNvSpPr>
            <a:spLocks noGrp="1"/>
          </p:cNvSpPr>
          <p:nvPr>
            <p:ph type="title"/>
          </p:nvPr>
        </p:nvSpPr>
        <p:spPr>
          <a:xfrm>
            <a:off x="436419" y="400425"/>
            <a:ext cx="8728363" cy="441526"/>
          </a:xfrm>
        </p:spPr>
        <p:txBody>
          <a:bodyPr/>
          <a:lstStyle/>
          <a:p>
            <a:r>
              <a:rPr lang="en-US" dirty="0"/>
              <a:t>What we have been reading</a:t>
            </a:r>
          </a:p>
        </p:txBody>
      </p:sp>
      <p:sp>
        <p:nvSpPr>
          <p:cNvPr id="7" name="TextBox 6">
            <a:extLst>
              <a:ext uri="{FF2B5EF4-FFF2-40B4-BE49-F238E27FC236}">
                <a16:creationId xmlns:a16="http://schemas.microsoft.com/office/drawing/2014/main" id="{7A22C8F4-5D05-4ABC-AB94-AB58F4D42780}"/>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lang="en-US" sz="800" dirty="0">
                <a:latin typeface="+mj-lt"/>
              </a:rPr>
              <a:t>IBISWorld</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22382923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AF87AE5-180A-4158-8251-339F2218399D}"/>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8" name="Title 1"/>
          <p:cNvSpPr txBox="1">
            <a:spLocks/>
          </p:cNvSpPr>
          <p:nvPr/>
        </p:nvSpPr>
        <p:spPr bwMode="auto">
          <a:xfrm>
            <a:off x="390237" y="346241"/>
            <a:ext cx="8728363" cy="44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lvl1pPr algn="l" rtl="0" eaLnBrk="0" fontAlgn="base" hangingPunct="0">
              <a:spcBef>
                <a:spcPct val="0"/>
              </a:spcBef>
              <a:spcAft>
                <a:spcPct val="0"/>
              </a:spcAft>
              <a:defRPr sz="2300" cap="small" baseline="0">
                <a:solidFill>
                  <a:srgbClr val="4D4D4D"/>
                </a:solidFill>
                <a:latin typeface="+mj-lt"/>
                <a:ea typeface="+mj-ea"/>
                <a:cs typeface="+mj-cs"/>
              </a:defRPr>
            </a:lvl1pPr>
            <a:lvl2pPr algn="l" rtl="0" eaLnBrk="0" fontAlgn="base" hangingPunct="0">
              <a:spcBef>
                <a:spcPct val="0"/>
              </a:spcBef>
              <a:spcAft>
                <a:spcPct val="0"/>
              </a:spcAft>
              <a:defRPr sz="2300">
                <a:solidFill>
                  <a:srgbClr val="4D4D4D"/>
                </a:solidFill>
                <a:latin typeface="Palatino Linotype" pitchFamily="18" charset="0"/>
              </a:defRPr>
            </a:lvl2pPr>
            <a:lvl3pPr algn="l" rtl="0" eaLnBrk="0" fontAlgn="base" hangingPunct="0">
              <a:spcBef>
                <a:spcPct val="0"/>
              </a:spcBef>
              <a:spcAft>
                <a:spcPct val="0"/>
              </a:spcAft>
              <a:defRPr sz="2300">
                <a:solidFill>
                  <a:srgbClr val="4D4D4D"/>
                </a:solidFill>
                <a:latin typeface="Palatino Linotype" pitchFamily="18" charset="0"/>
              </a:defRPr>
            </a:lvl3pPr>
            <a:lvl4pPr algn="l" rtl="0" eaLnBrk="0" fontAlgn="base" hangingPunct="0">
              <a:spcBef>
                <a:spcPct val="0"/>
              </a:spcBef>
              <a:spcAft>
                <a:spcPct val="0"/>
              </a:spcAft>
              <a:defRPr sz="2300">
                <a:solidFill>
                  <a:srgbClr val="4D4D4D"/>
                </a:solidFill>
                <a:latin typeface="Palatino Linotype" pitchFamily="18" charset="0"/>
              </a:defRPr>
            </a:lvl4pPr>
            <a:lvl5pPr algn="l" rtl="0" eaLnBrk="0" fontAlgn="base" hangingPunct="0">
              <a:spcBef>
                <a:spcPct val="0"/>
              </a:spcBef>
              <a:spcAft>
                <a:spcPct val="0"/>
              </a:spcAft>
              <a:defRPr sz="2300">
                <a:solidFill>
                  <a:srgbClr val="4D4D4D"/>
                </a:solidFill>
                <a:latin typeface="Palatino Linotype" pitchFamily="18" charset="0"/>
              </a:defRPr>
            </a:lvl5pPr>
            <a:lvl6pPr marL="433719" algn="l" rtl="0" eaLnBrk="0" fontAlgn="base" hangingPunct="0">
              <a:spcBef>
                <a:spcPct val="0"/>
              </a:spcBef>
              <a:spcAft>
                <a:spcPct val="0"/>
              </a:spcAft>
              <a:defRPr sz="2300">
                <a:solidFill>
                  <a:srgbClr val="4D4D4D"/>
                </a:solidFill>
                <a:latin typeface="Palatino Linotype" pitchFamily="18" charset="0"/>
              </a:defRPr>
            </a:lvl6pPr>
            <a:lvl7pPr marL="867438" algn="l" rtl="0" eaLnBrk="0" fontAlgn="base" hangingPunct="0">
              <a:spcBef>
                <a:spcPct val="0"/>
              </a:spcBef>
              <a:spcAft>
                <a:spcPct val="0"/>
              </a:spcAft>
              <a:defRPr sz="2300">
                <a:solidFill>
                  <a:srgbClr val="4D4D4D"/>
                </a:solidFill>
                <a:latin typeface="Palatino Linotype" pitchFamily="18" charset="0"/>
              </a:defRPr>
            </a:lvl7pPr>
            <a:lvl8pPr marL="1301157" algn="l" rtl="0" eaLnBrk="0" fontAlgn="base" hangingPunct="0">
              <a:spcBef>
                <a:spcPct val="0"/>
              </a:spcBef>
              <a:spcAft>
                <a:spcPct val="0"/>
              </a:spcAft>
              <a:defRPr sz="2300">
                <a:solidFill>
                  <a:srgbClr val="4D4D4D"/>
                </a:solidFill>
                <a:latin typeface="Palatino Linotype" pitchFamily="18" charset="0"/>
              </a:defRPr>
            </a:lvl8pPr>
            <a:lvl9pPr marL="1734876" algn="l" rtl="0" eaLnBrk="0" fontAlgn="base" hangingPunct="0">
              <a:spcBef>
                <a:spcPct val="0"/>
              </a:spcBef>
              <a:spcAft>
                <a:spcPct val="0"/>
              </a:spcAft>
              <a:defRPr sz="2300">
                <a:solidFill>
                  <a:srgbClr val="4D4D4D"/>
                </a:solidFill>
                <a:latin typeface="Palatino Linotype" pitchFamily="18" charset="0"/>
              </a:defRPr>
            </a:lvl9pPr>
          </a:lstStyle>
          <a:p>
            <a:pPr>
              <a:buClrTx/>
              <a:buFontTx/>
            </a:pPr>
            <a:r>
              <a:rPr lang="en-US" i="0" kern="0" dirty="0"/>
              <a:t>Insights</a:t>
            </a:r>
          </a:p>
        </p:txBody>
      </p:sp>
      <p:sp>
        <p:nvSpPr>
          <p:cNvPr id="3" name="TextBox 2">
            <a:extLst>
              <a:ext uri="{FF2B5EF4-FFF2-40B4-BE49-F238E27FC236}">
                <a16:creationId xmlns:a16="http://schemas.microsoft.com/office/drawing/2014/main" id="{A536A8EC-145C-4B08-A150-42DFC9143438}"/>
              </a:ext>
            </a:extLst>
          </p:cNvPr>
          <p:cNvSpPr txBox="1"/>
          <p:nvPr/>
        </p:nvSpPr>
        <p:spPr>
          <a:xfrm>
            <a:off x="436563" y="1216025"/>
            <a:ext cx="8729662" cy="4404283"/>
          </a:xfrm>
          <a:prstGeom prst="rect">
            <a:avLst/>
          </a:prstGeom>
          <a:noFill/>
        </p:spPr>
        <p:txBody>
          <a:bodyPr wrap="square" rtlCol="0">
            <a:spAutoFit/>
          </a:bodyPr>
          <a:lstStyle/>
          <a:p>
            <a:pPr marL="171450" indent="-171450">
              <a:buFont typeface="Arial" panose="020B0604020202020204" pitchFamily="34" charset="0"/>
              <a:buChar char="•"/>
            </a:pPr>
            <a:r>
              <a:rPr lang="en-US" sz="1100" b="1" i="0" dirty="0">
                <a:latin typeface="+mj-lt"/>
              </a:rPr>
              <a:t>Another data point that could boost sentiment is CMS 2023 MA rates released this month.</a:t>
            </a:r>
            <a:r>
              <a:rPr lang="en-US" sz="1100" i="0" dirty="0">
                <a:latin typeface="+mj-lt"/>
              </a:rPr>
              <a:t> Beyond the near-term dynamics, and with increasing evidence of how crowded the MA marketplace has become and ease of switching a new risk factor, we expect investors to start differentiating and pay a premium for companies that own provider assets that can help shape member behavior and have a strong consumer brand</a:t>
            </a:r>
          </a:p>
          <a:p>
            <a:pPr marL="171450" indent="-171450">
              <a:buFont typeface="Arial" panose="020B0604020202020204" pitchFamily="34" charset="0"/>
              <a:buChar char="•"/>
            </a:pPr>
            <a:r>
              <a:rPr lang="en-US" sz="1100" i="0" dirty="0">
                <a:latin typeface="+mj-lt"/>
              </a:rPr>
              <a:t>. Accordingly, unprofitable companies will need to deliver better margins and demonstrate a path to profitability to turn investor sentiment around and underpin enduring stock gains, as opposed to oversold bounces like seen in ACCD last week.</a:t>
            </a:r>
          </a:p>
          <a:p>
            <a:r>
              <a:rPr lang="en-US" sz="1100" i="0" dirty="0">
                <a:latin typeface="+mj-lt"/>
              </a:rPr>
              <a:t>We assume continued recovery in pharmaceutical distribution volumes as Omicron</a:t>
            </a:r>
          </a:p>
          <a:p>
            <a:r>
              <a:rPr lang="en-US" sz="1100" i="0" dirty="0">
                <a:latin typeface="+mj-lt"/>
              </a:rPr>
              <a:t>abates, but potential elective surgery disruptions due to Omicron are a key swing</a:t>
            </a:r>
          </a:p>
          <a:p>
            <a:r>
              <a:rPr lang="en-US" sz="1100" i="0" dirty="0">
                <a:latin typeface="+mj-lt"/>
              </a:rPr>
              <a:t>factor to Med/Surg revenues.</a:t>
            </a:r>
          </a:p>
          <a:p>
            <a:endParaRPr lang="en-US" sz="1100" i="0" dirty="0">
              <a:latin typeface="+mj-lt"/>
            </a:endParaRPr>
          </a:p>
          <a:p>
            <a:r>
              <a:rPr lang="en-US" sz="1100" i="0" dirty="0">
                <a:latin typeface="+mj-lt"/>
              </a:rPr>
              <a:t>Med/Surg inflation, comprised of raw material costs, shipping/freight, and labor costs, is the key factor to watch for CAH in FY22.</a:t>
            </a:r>
          </a:p>
          <a:p>
            <a:r>
              <a:rPr lang="en-US" sz="1100" i="0" dirty="0">
                <a:latin typeface="+mj-lt"/>
              </a:rPr>
              <a:t>($MLR) Membership growth and membership stickiness are key levers for future growth. Additionally,</a:t>
            </a:r>
          </a:p>
          <a:p>
            <a:r>
              <a:rPr lang="en-US" sz="1100" i="0" dirty="0">
                <a:latin typeface="+mj-lt"/>
              </a:rPr>
              <a:t>25</a:t>
            </a:r>
          </a:p>
          <a:p>
            <a:r>
              <a:rPr lang="en-US" sz="1100" i="0" dirty="0">
                <a:latin typeface="+mj-lt"/>
              </a:rPr>
              <a:t>See below for additional CI figures vs cons and company guidance. with higher resignations, we see increased risk of member attrition and heighted competitive pressure.</a:t>
            </a:r>
          </a:p>
          <a:p>
            <a:r>
              <a:rPr lang="en-US" sz="1100" i="0" dirty="0">
                <a:latin typeface="+mj-lt"/>
              </a:rPr>
              <a:t>. With a long-term target established, the key focus for the next few quarters will be on core pharmaceutical distribution performance, further divestitures in Europe as the company exits the region and progress in the higher-margin </a:t>
            </a:r>
            <a:r>
              <a:rPr lang="en-US" sz="1100" i="0" dirty="0" err="1">
                <a:latin typeface="+mj-lt"/>
              </a:rPr>
              <a:t>RxTS</a:t>
            </a:r>
            <a:r>
              <a:rPr lang="en-US" sz="1100" i="0" dirty="0">
                <a:latin typeface="+mj-lt"/>
              </a:rPr>
              <a:t> segment.</a:t>
            </a:r>
          </a:p>
          <a:p>
            <a:r>
              <a:rPr lang="en-US" sz="1100" i="0" dirty="0">
                <a:latin typeface="+mj-lt"/>
              </a:rPr>
              <a:t>Higher inflation. The Omicron surge exacerbated existing issues with frontline staff retention and recruitment.</a:t>
            </a:r>
          </a:p>
          <a:p>
            <a:r>
              <a:rPr lang="en-US" sz="1100" i="0" dirty="0">
                <a:latin typeface="+mj-lt"/>
              </a:rPr>
              <a:t>Frontline Healthcare staff have been amongst the hardest hit throughout the pandemic. </a:t>
            </a:r>
            <a:r>
              <a:rPr lang="en-US" sz="1100" i="0">
                <a:latin typeface="+mj-lt"/>
              </a:rPr>
              <a:t>Along</a:t>
            </a:r>
            <a:endParaRPr lang="en-US" sz="1100" i="0" dirty="0">
              <a:latin typeface="+mj-lt"/>
            </a:endParaRPr>
          </a:p>
          <a:p>
            <a:pPr marL="171450" indent="-171450">
              <a:buFont typeface="Arial" panose="020B0604020202020204" pitchFamily="34" charset="0"/>
              <a:buChar char="•"/>
            </a:pPr>
            <a:r>
              <a:rPr lang="en-US" sz="700" i="0" dirty="0">
                <a:latin typeface="+mj-lt"/>
              </a:rPr>
              <a:t>Bobby - I want to thank you for making me feel at home here.  For creating an environment that allowed for the growth of myself and all the analysts from my cohort., Each of us hold you in high regard.  I am more than happy to be a resource to any analysts/interns, whether that be for a network call or for a mock interview. It has been a journey, and I knew that turning down the offer in Colorado could lead to something like this and I am very happy with the decision you helped me make. I thank you for being an important guide in my life. You have been a phenomenal boss, teacher, mentor, and friend. I truly believe that God put both you and the program in my life. Every chance I get to pay it forward I will take. </a:t>
            </a:r>
          </a:p>
          <a:p>
            <a:pPr marL="171450" indent="-171450">
              <a:buFont typeface="Arial" panose="020B0604020202020204" pitchFamily="34" charset="0"/>
              <a:buChar char="•"/>
            </a:pPr>
            <a:r>
              <a:rPr lang="en-US" sz="700" i="0" dirty="0">
                <a:latin typeface="+mj-lt"/>
              </a:rPr>
              <a:t>I know that with going to Baird, I am going to be locked in and likely won’t have the time to see my family as much as I have been accustomed to. Although I am ready for it, I do wish to enjoy these next 2 weeks with them. Today, Thursday the 24</a:t>
            </a:r>
            <a:r>
              <a:rPr lang="en-US" sz="700" i="0" baseline="30000" dirty="0">
                <a:latin typeface="+mj-lt"/>
              </a:rPr>
              <a:t>th</a:t>
            </a:r>
            <a:r>
              <a:rPr lang="en-US" sz="700" i="0" dirty="0">
                <a:latin typeface="+mj-lt"/>
              </a:rPr>
              <a:t> , will be my last day in the office.  I’ve enjoyed the past 7 months here. </a:t>
            </a:r>
          </a:p>
        </p:txBody>
      </p:sp>
    </p:spTree>
    <p:extLst>
      <p:ext uri="{BB962C8B-B14F-4D97-AF65-F5344CB8AC3E}">
        <p14:creationId xmlns:p14="http://schemas.microsoft.com/office/powerpoint/2010/main" val="7910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41AA879-8725-45DA-A633-8ADC87BD335F}"/>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3396B6F5-5BE0-494F-A380-FDF49EE92F76}"/>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23C2F321-8929-4A9C-8505-3DC1A1BB2422}"/>
              </a:ext>
            </a:extLst>
          </p:cNvPr>
          <p:cNvSpPr>
            <a:spLocks noGrp="1"/>
          </p:cNvSpPr>
          <p:nvPr>
            <p:ph type="title"/>
          </p:nvPr>
        </p:nvSpPr>
        <p:spPr/>
        <p:txBody>
          <a:bodyPr/>
          <a:lstStyle/>
          <a:p>
            <a:r>
              <a:rPr lang="en-US" dirty="0"/>
              <a:t>Industry at a glance</a:t>
            </a:r>
          </a:p>
        </p:txBody>
      </p:sp>
      <p:pic>
        <p:nvPicPr>
          <p:cNvPr id="7" name="Picture 6" descr="A picture containing application&#10;&#10;Description automatically generated">
            <a:extLst>
              <a:ext uri="{FF2B5EF4-FFF2-40B4-BE49-F238E27FC236}">
                <a16:creationId xmlns:a16="http://schemas.microsoft.com/office/drawing/2014/main" id="{3B5E07F1-2C0C-4E39-A40A-4FC238AE7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1896" y="5487985"/>
            <a:ext cx="3059383" cy="257586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3C8C3E11-BD90-4F86-868F-3FE42E4BE2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1896" y="31935"/>
            <a:ext cx="3187384" cy="5540860"/>
          </a:xfrm>
          <a:prstGeom prst="rect">
            <a:avLst/>
          </a:prstGeom>
        </p:spPr>
      </p:pic>
      <p:pic>
        <p:nvPicPr>
          <p:cNvPr id="11" name="Picture 10" descr="Diagram&#10;&#10;Description automatically generated with low confidence">
            <a:extLst>
              <a:ext uri="{FF2B5EF4-FFF2-40B4-BE49-F238E27FC236}">
                <a16:creationId xmlns:a16="http://schemas.microsoft.com/office/drawing/2014/main" id="{4A69D3B3-CB20-4D42-A0B1-E25691E02F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08601" y="3682016"/>
            <a:ext cx="4208520" cy="1606037"/>
          </a:xfrm>
          <a:prstGeom prst="rect">
            <a:avLst/>
          </a:prstGeom>
        </p:spPr>
      </p:pic>
      <p:sp>
        <p:nvSpPr>
          <p:cNvPr id="10" name="TextBox 9">
            <a:extLst>
              <a:ext uri="{FF2B5EF4-FFF2-40B4-BE49-F238E27FC236}">
                <a16:creationId xmlns:a16="http://schemas.microsoft.com/office/drawing/2014/main" id="{B0AAD99B-F892-4D07-8122-C5D7AF90E9F3}"/>
              </a:ext>
            </a:extLst>
          </p:cNvPr>
          <p:cNvSpPr txBox="1"/>
          <p:nvPr/>
        </p:nvSpPr>
        <p:spPr>
          <a:xfrm>
            <a:off x="7711902" y="699605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lang="en-US" sz="800" dirty="0">
                <a:latin typeface="+mj-lt"/>
              </a:rPr>
              <a:t>IBISWorld</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pSp>
        <p:nvGrpSpPr>
          <p:cNvPr id="12" name="Group 11">
            <a:extLst>
              <a:ext uri="{FF2B5EF4-FFF2-40B4-BE49-F238E27FC236}">
                <a16:creationId xmlns:a16="http://schemas.microsoft.com/office/drawing/2014/main" id="{91F00BEE-962F-454D-8D6F-618E6A08BC48}"/>
              </a:ext>
            </a:extLst>
          </p:cNvPr>
          <p:cNvGrpSpPr/>
          <p:nvPr/>
        </p:nvGrpSpPr>
        <p:grpSpPr>
          <a:xfrm>
            <a:off x="698216" y="1018820"/>
            <a:ext cx="3815635" cy="5540860"/>
            <a:chOff x="5130879" y="853357"/>
            <a:chExt cx="3240344" cy="5220646"/>
          </a:xfrm>
        </p:grpSpPr>
        <p:sp>
          <p:nvSpPr>
            <p:cNvPr id="13" name="Rectangle 12">
              <a:extLst>
                <a:ext uri="{FF2B5EF4-FFF2-40B4-BE49-F238E27FC236}">
                  <a16:creationId xmlns:a16="http://schemas.microsoft.com/office/drawing/2014/main" id="{48FB0E2A-906B-463F-A234-FE3B317B3324}"/>
                </a:ext>
              </a:extLst>
            </p:cNvPr>
            <p:cNvSpPr/>
            <p:nvPr/>
          </p:nvSpPr>
          <p:spPr>
            <a:xfrm>
              <a:off x="5531904" y="1474847"/>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dirty="0">
                  <a:solidFill>
                    <a:schemeClr val="tx1"/>
                  </a:solidFill>
                  <a:latin typeface="Palatino Linotype" panose="02040502050505030304" pitchFamily="18" charset="0"/>
                </a:rPr>
                <a:t>$3.2bn Revenue</a:t>
              </a:r>
              <a:endParaRPr lang="en-US" sz="900" dirty="0">
                <a:solidFill>
                  <a:schemeClr val="tx1"/>
                </a:solidFill>
                <a:latin typeface="Palatino Linotype" panose="02040502050505030304" pitchFamily="18" charset="0"/>
              </a:endParaRPr>
            </a:p>
            <a:p>
              <a:pPr>
                <a:lnSpc>
                  <a:spcPct val="150000"/>
                </a:lnSpc>
              </a:pPr>
              <a:r>
                <a:rPr lang="en-US" sz="900" dirty="0">
                  <a:solidFill>
                    <a:schemeClr val="tx1"/>
                  </a:solidFill>
                  <a:latin typeface="Palatino Linotype" panose="02040502050505030304" pitchFamily="18" charset="0"/>
                </a:rPr>
                <a:t>Annual Growth		2016 – 2021	30.4%</a:t>
              </a:r>
            </a:p>
            <a:p>
              <a:pPr>
                <a:lnSpc>
                  <a:spcPct val="150000"/>
                </a:lnSpc>
              </a:pPr>
              <a:r>
                <a:rPr lang="en-US" sz="900" dirty="0">
                  <a:solidFill>
                    <a:schemeClr val="tx1"/>
                  </a:solidFill>
                  <a:latin typeface="Palatino Linotype" panose="02040502050505030304" pitchFamily="18" charset="0"/>
                </a:rPr>
                <a:t>Annual Growth		2021 – 2026	8.3%</a:t>
              </a:r>
            </a:p>
          </p:txBody>
        </p:sp>
        <p:sp>
          <p:nvSpPr>
            <p:cNvPr id="14" name="Rectangle 13">
              <a:extLst>
                <a:ext uri="{FF2B5EF4-FFF2-40B4-BE49-F238E27FC236}">
                  <a16:creationId xmlns:a16="http://schemas.microsoft.com/office/drawing/2014/main" id="{A4845827-106C-4D9C-84DB-8ACE8E5C3FDE}"/>
                </a:ext>
              </a:extLst>
            </p:cNvPr>
            <p:cNvSpPr/>
            <p:nvPr/>
          </p:nvSpPr>
          <p:spPr>
            <a:xfrm>
              <a:off x="5130879" y="853357"/>
              <a:ext cx="2990088" cy="38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i="0" dirty="0">
                  <a:solidFill>
                    <a:schemeClr val="tx1"/>
                  </a:solidFill>
                  <a:latin typeface="Palatino Linotype (Body)"/>
                </a:rPr>
                <a:t>Key Statistics</a:t>
              </a:r>
            </a:p>
          </p:txBody>
        </p:sp>
        <p:grpSp>
          <p:nvGrpSpPr>
            <p:cNvPr id="15" name="Group 14">
              <a:extLst>
                <a:ext uri="{FF2B5EF4-FFF2-40B4-BE49-F238E27FC236}">
                  <a16:creationId xmlns:a16="http://schemas.microsoft.com/office/drawing/2014/main" id="{C253F2D0-7CD3-4117-B639-95D99B31C752}"/>
                </a:ext>
              </a:extLst>
            </p:cNvPr>
            <p:cNvGrpSpPr/>
            <p:nvPr/>
          </p:nvGrpSpPr>
          <p:grpSpPr>
            <a:xfrm>
              <a:off x="5166144" y="1479904"/>
              <a:ext cx="365760" cy="365760"/>
              <a:chOff x="-857250" y="1463040"/>
              <a:chExt cx="548640" cy="548640"/>
            </a:xfrm>
          </p:grpSpPr>
          <p:sp>
            <p:nvSpPr>
              <p:cNvPr id="36" name="Flowchart: Connector 35">
                <a:extLst>
                  <a:ext uri="{FF2B5EF4-FFF2-40B4-BE49-F238E27FC236}">
                    <a16:creationId xmlns:a16="http://schemas.microsoft.com/office/drawing/2014/main" id="{B338F646-0EB8-4066-B0B1-FFEFD3EB9725}"/>
                  </a:ext>
                </a:extLst>
              </p:cNvPr>
              <p:cNvSpPr/>
              <p:nvPr/>
            </p:nvSpPr>
            <p:spPr bwMode="auto">
              <a:xfrm>
                <a:off x="-857250" y="1463040"/>
                <a:ext cx="548640" cy="548640"/>
              </a:xfrm>
              <a:prstGeom prst="flowChartConnector">
                <a:avLst/>
              </a:prstGeom>
              <a:solidFill>
                <a:srgbClr val="407EC9"/>
              </a:solidFill>
              <a:ln>
                <a:noFill/>
              </a:ln>
            </p:spPr>
            <p:txBody>
              <a:bodyPr wrap="square" lIns="86709" tIns="43355" rIns="86709" bIns="43355" rtlCol="0" anchor="ctr">
                <a:spAutoFit/>
              </a:bodyPr>
              <a:lstStyle/>
              <a:p>
                <a:pPr algn="ctr" defTabSz="914400" fontAlgn="base">
                  <a:spcBef>
                    <a:spcPct val="20000"/>
                  </a:spcBef>
                  <a:spcAft>
                    <a:spcPct val="0"/>
                  </a:spcAft>
                  <a:buClr>
                    <a:srgbClr val="143369"/>
                  </a:buClr>
                  <a:buFont typeface="Wingdings" pitchFamily="2" charset="2"/>
                  <a:buNone/>
                </a:pPr>
                <a:endParaRPr lang="en-US" sz="1400" b="1">
                  <a:solidFill>
                    <a:srgbClr val="FFFFFF"/>
                  </a:solidFill>
                  <a:latin typeface="Palatino Linotype" pitchFamily="18" charset="0"/>
                  <a:cs typeface="Times New Roman" pitchFamily="18" charset="0"/>
                </a:endParaRPr>
              </a:p>
            </p:txBody>
          </p:sp>
          <p:pic>
            <p:nvPicPr>
              <p:cNvPr id="37" name="Graphic 36" descr="Dollar with solid fill">
                <a:extLst>
                  <a:ext uri="{FF2B5EF4-FFF2-40B4-BE49-F238E27FC236}">
                    <a16:creationId xmlns:a16="http://schemas.microsoft.com/office/drawing/2014/main" id="{B49091CA-88BE-4574-ACE1-93BE8B6DE4B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71385" y="1554480"/>
                <a:ext cx="365760" cy="365760"/>
              </a:xfrm>
              <a:prstGeom prst="rect">
                <a:avLst/>
              </a:prstGeom>
            </p:spPr>
          </p:pic>
        </p:grpSp>
        <p:sp>
          <p:nvSpPr>
            <p:cNvPr id="16" name="Rectangle 15">
              <a:extLst>
                <a:ext uri="{FF2B5EF4-FFF2-40B4-BE49-F238E27FC236}">
                  <a16:creationId xmlns:a16="http://schemas.microsoft.com/office/drawing/2014/main" id="{540561BC-3B0E-4DCA-B4F9-E6FC2C6356FC}"/>
                </a:ext>
              </a:extLst>
            </p:cNvPr>
            <p:cNvSpPr/>
            <p:nvPr/>
          </p:nvSpPr>
          <p:spPr>
            <a:xfrm>
              <a:off x="5531904" y="2246011"/>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dirty="0">
                  <a:solidFill>
                    <a:schemeClr val="tx1"/>
                  </a:solidFill>
                  <a:latin typeface="Palatino Linotype" panose="02040502050505030304" pitchFamily="18" charset="0"/>
                </a:rPr>
                <a:t>$35.4m Profit</a:t>
              </a:r>
              <a:endParaRPr lang="en-US" sz="900" dirty="0">
                <a:solidFill>
                  <a:schemeClr val="tx1"/>
                </a:solidFill>
                <a:latin typeface="Palatino Linotype" panose="02040502050505030304" pitchFamily="18" charset="0"/>
              </a:endParaRPr>
            </a:p>
            <a:p>
              <a:pPr>
                <a:lnSpc>
                  <a:spcPct val="150000"/>
                </a:lnSpc>
              </a:pPr>
              <a:r>
                <a:rPr lang="en-US" sz="900" dirty="0">
                  <a:solidFill>
                    <a:schemeClr val="tx1"/>
                  </a:solidFill>
                  <a:latin typeface="Palatino Linotype" panose="02040502050505030304" pitchFamily="18" charset="0"/>
                </a:rPr>
                <a:t>Annual Growth		2016 – 2021           5.3%</a:t>
              </a:r>
            </a:p>
          </p:txBody>
        </p:sp>
        <p:sp>
          <p:nvSpPr>
            <p:cNvPr id="17" name="Rectangle 16">
              <a:extLst>
                <a:ext uri="{FF2B5EF4-FFF2-40B4-BE49-F238E27FC236}">
                  <a16:creationId xmlns:a16="http://schemas.microsoft.com/office/drawing/2014/main" id="{0049A0B6-7D9F-496D-A11D-938851EDE17B}"/>
                </a:ext>
              </a:extLst>
            </p:cNvPr>
            <p:cNvSpPr/>
            <p:nvPr/>
          </p:nvSpPr>
          <p:spPr>
            <a:xfrm>
              <a:off x="5531903" y="3017175"/>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dirty="0">
                  <a:solidFill>
                    <a:schemeClr val="tx1"/>
                  </a:solidFill>
                  <a:latin typeface="Palatino Linotype" panose="02040502050505030304" pitchFamily="18" charset="0"/>
                </a:rPr>
                <a:t>1.1% Profit Margin</a:t>
              </a:r>
              <a:endParaRPr lang="en-US" sz="900" dirty="0">
                <a:solidFill>
                  <a:schemeClr val="tx1"/>
                </a:solidFill>
                <a:latin typeface="Palatino Linotype" panose="02040502050505030304" pitchFamily="18" charset="0"/>
              </a:endParaRPr>
            </a:p>
            <a:p>
              <a:pPr>
                <a:lnSpc>
                  <a:spcPct val="150000"/>
                </a:lnSpc>
              </a:pPr>
              <a:r>
                <a:rPr lang="en-US" sz="900" dirty="0">
                  <a:solidFill>
                    <a:schemeClr val="tx1"/>
                  </a:solidFill>
                  <a:latin typeface="Palatino Linotype" panose="02040502050505030304" pitchFamily="18" charset="0"/>
                </a:rPr>
                <a:t>Annual Growth		2016 – 2021          -2.1pp</a:t>
              </a:r>
            </a:p>
          </p:txBody>
        </p:sp>
        <p:sp>
          <p:nvSpPr>
            <p:cNvPr id="18" name="Rectangle 17">
              <a:extLst>
                <a:ext uri="{FF2B5EF4-FFF2-40B4-BE49-F238E27FC236}">
                  <a16:creationId xmlns:a16="http://schemas.microsoft.com/office/drawing/2014/main" id="{4EAC2038-3E72-4257-86BC-009DF2E7CC88}"/>
                </a:ext>
              </a:extLst>
            </p:cNvPr>
            <p:cNvSpPr/>
            <p:nvPr/>
          </p:nvSpPr>
          <p:spPr>
            <a:xfrm>
              <a:off x="5544746" y="3790041"/>
              <a:ext cx="2741239"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dirty="0">
                  <a:solidFill>
                    <a:schemeClr val="tx1"/>
                  </a:solidFill>
                  <a:latin typeface="Palatino Linotype" panose="02040502050505030304" pitchFamily="18" charset="0"/>
                </a:rPr>
                <a:t>780 Businesses</a:t>
              </a:r>
              <a:endParaRPr lang="en-US" sz="900" dirty="0">
                <a:solidFill>
                  <a:schemeClr val="tx1"/>
                </a:solidFill>
                <a:latin typeface="Palatino Linotype" panose="02040502050505030304" pitchFamily="18" charset="0"/>
              </a:endParaRPr>
            </a:p>
            <a:p>
              <a:pPr>
                <a:lnSpc>
                  <a:spcPct val="150000"/>
                </a:lnSpc>
              </a:pPr>
              <a:r>
                <a:rPr lang="en-US" sz="900" dirty="0">
                  <a:solidFill>
                    <a:schemeClr val="tx1"/>
                  </a:solidFill>
                  <a:latin typeface="Palatino Linotype" panose="02040502050505030304" pitchFamily="18" charset="0"/>
                </a:rPr>
                <a:t>Annual Growth		2016 – 2021	41.6%</a:t>
              </a:r>
            </a:p>
            <a:p>
              <a:pPr>
                <a:lnSpc>
                  <a:spcPct val="150000"/>
                </a:lnSpc>
              </a:pPr>
              <a:r>
                <a:rPr lang="en-US" sz="900" dirty="0">
                  <a:solidFill>
                    <a:schemeClr val="tx1"/>
                  </a:solidFill>
                  <a:latin typeface="Palatino Linotype" panose="02040502050505030304" pitchFamily="18" charset="0"/>
                </a:rPr>
                <a:t>Annual Growth		2021 – 2026	29.1%</a:t>
              </a:r>
            </a:p>
          </p:txBody>
        </p:sp>
        <p:sp>
          <p:nvSpPr>
            <p:cNvPr id="19" name="Rectangle 18">
              <a:extLst>
                <a:ext uri="{FF2B5EF4-FFF2-40B4-BE49-F238E27FC236}">
                  <a16:creationId xmlns:a16="http://schemas.microsoft.com/office/drawing/2014/main" id="{58AC02C0-4E3C-4749-AC5F-89EDF008FB01}"/>
                </a:ext>
              </a:extLst>
            </p:cNvPr>
            <p:cNvSpPr/>
            <p:nvPr/>
          </p:nvSpPr>
          <p:spPr>
            <a:xfrm>
              <a:off x="5544746" y="4559503"/>
              <a:ext cx="2826477"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dirty="0">
                  <a:solidFill>
                    <a:schemeClr val="tx1"/>
                  </a:solidFill>
                  <a:latin typeface="Palatino Linotype" panose="02040502050505030304" pitchFamily="18" charset="0"/>
                </a:rPr>
                <a:t>14,703 Employees</a:t>
              </a:r>
              <a:endParaRPr lang="en-US" sz="900" dirty="0">
                <a:solidFill>
                  <a:schemeClr val="tx1"/>
                </a:solidFill>
                <a:latin typeface="Palatino Linotype" panose="02040502050505030304" pitchFamily="18" charset="0"/>
              </a:endParaRPr>
            </a:p>
            <a:p>
              <a:pPr>
                <a:lnSpc>
                  <a:spcPct val="150000"/>
                </a:lnSpc>
              </a:pPr>
              <a:r>
                <a:rPr lang="en-US" sz="900" dirty="0">
                  <a:solidFill>
                    <a:schemeClr val="tx1"/>
                  </a:solidFill>
                  <a:latin typeface="Palatino Linotype" panose="02040502050505030304" pitchFamily="18" charset="0"/>
                </a:rPr>
                <a:t>Annual Growth		2016 – 2021	35.5%</a:t>
              </a:r>
            </a:p>
            <a:p>
              <a:pPr>
                <a:lnSpc>
                  <a:spcPct val="150000"/>
                </a:lnSpc>
              </a:pPr>
              <a:r>
                <a:rPr lang="en-US" sz="900" dirty="0">
                  <a:solidFill>
                    <a:schemeClr val="tx1"/>
                  </a:solidFill>
                  <a:latin typeface="Palatino Linotype" panose="02040502050505030304" pitchFamily="18" charset="0"/>
                </a:rPr>
                <a:t>Annual Growth		2021 – 2026	17.0%</a:t>
              </a:r>
            </a:p>
          </p:txBody>
        </p:sp>
        <p:sp>
          <p:nvSpPr>
            <p:cNvPr id="20" name="Rectangle 19">
              <a:extLst>
                <a:ext uri="{FF2B5EF4-FFF2-40B4-BE49-F238E27FC236}">
                  <a16:creationId xmlns:a16="http://schemas.microsoft.com/office/drawing/2014/main" id="{5400E603-C48E-4EFF-8A72-F1BC00F21324}"/>
                </a:ext>
              </a:extLst>
            </p:cNvPr>
            <p:cNvSpPr/>
            <p:nvPr/>
          </p:nvSpPr>
          <p:spPr>
            <a:xfrm>
              <a:off x="5544746" y="5328965"/>
              <a:ext cx="2826477" cy="7450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n-US" sz="1100" b="1" dirty="0">
                  <a:solidFill>
                    <a:schemeClr val="tx1"/>
                  </a:solidFill>
                  <a:latin typeface="Palatino Linotype" panose="02040502050505030304" pitchFamily="18" charset="0"/>
                </a:rPr>
                <a:t>$1.3bn Wages</a:t>
              </a:r>
              <a:endParaRPr lang="en-US" sz="900" dirty="0">
                <a:solidFill>
                  <a:schemeClr val="tx1"/>
                </a:solidFill>
                <a:latin typeface="Palatino Linotype" panose="02040502050505030304" pitchFamily="18" charset="0"/>
              </a:endParaRPr>
            </a:p>
            <a:p>
              <a:pPr>
                <a:lnSpc>
                  <a:spcPct val="150000"/>
                </a:lnSpc>
              </a:pPr>
              <a:r>
                <a:rPr lang="en-US" sz="900" dirty="0">
                  <a:solidFill>
                    <a:schemeClr val="tx1"/>
                  </a:solidFill>
                  <a:latin typeface="Palatino Linotype" panose="02040502050505030304" pitchFamily="18" charset="0"/>
                </a:rPr>
                <a:t>Annual Growth		2016 – 2021	34.3%</a:t>
              </a:r>
            </a:p>
            <a:p>
              <a:pPr>
                <a:lnSpc>
                  <a:spcPct val="150000"/>
                </a:lnSpc>
              </a:pPr>
              <a:r>
                <a:rPr lang="en-US" sz="900" dirty="0">
                  <a:solidFill>
                    <a:schemeClr val="tx1"/>
                  </a:solidFill>
                  <a:latin typeface="Palatino Linotype" panose="02040502050505030304" pitchFamily="18" charset="0"/>
                </a:rPr>
                <a:t>Annual Growth		2021 – 2026	15.2%</a:t>
              </a:r>
            </a:p>
          </p:txBody>
        </p:sp>
        <p:grpSp>
          <p:nvGrpSpPr>
            <p:cNvPr id="21" name="Group 20">
              <a:extLst>
                <a:ext uri="{FF2B5EF4-FFF2-40B4-BE49-F238E27FC236}">
                  <a16:creationId xmlns:a16="http://schemas.microsoft.com/office/drawing/2014/main" id="{0914A2C3-301B-4369-A275-C1D41D978F4A}"/>
                </a:ext>
              </a:extLst>
            </p:cNvPr>
            <p:cNvGrpSpPr/>
            <p:nvPr/>
          </p:nvGrpSpPr>
          <p:grpSpPr>
            <a:xfrm>
              <a:off x="5166144" y="2276424"/>
              <a:ext cx="365760" cy="365760"/>
              <a:chOff x="-651255" y="2685169"/>
              <a:chExt cx="548640" cy="548640"/>
            </a:xfrm>
          </p:grpSpPr>
          <p:sp>
            <p:nvSpPr>
              <p:cNvPr id="34" name="Flowchart: Connector 33">
                <a:extLst>
                  <a:ext uri="{FF2B5EF4-FFF2-40B4-BE49-F238E27FC236}">
                    <a16:creationId xmlns:a16="http://schemas.microsoft.com/office/drawing/2014/main" id="{AEB968B4-3F7A-45C4-A6A3-70731917C971}"/>
                  </a:ext>
                </a:extLst>
              </p:cNvPr>
              <p:cNvSpPr/>
              <p:nvPr/>
            </p:nvSpPr>
            <p:spPr bwMode="auto">
              <a:xfrm>
                <a:off x="-651255" y="2685169"/>
                <a:ext cx="548640" cy="548640"/>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5" name="Graphic 34" descr="Bar chart with solid fill">
                <a:extLst>
                  <a:ext uri="{FF2B5EF4-FFF2-40B4-BE49-F238E27FC236}">
                    <a16:creationId xmlns:a16="http://schemas.microsoft.com/office/drawing/2014/main" id="{5EFB4CAB-0697-47F3-96CF-D1388E76C20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60255" y="2776609"/>
                <a:ext cx="365760" cy="365760"/>
              </a:xfrm>
              <a:prstGeom prst="rect">
                <a:avLst/>
              </a:prstGeom>
            </p:spPr>
          </p:pic>
        </p:grpSp>
        <p:grpSp>
          <p:nvGrpSpPr>
            <p:cNvPr id="22" name="Group 21">
              <a:extLst>
                <a:ext uri="{FF2B5EF4-FFF2-40B4-BE49-F238E27FC236}">
                  <a16:creationId xmlns:a16="http://schemas.microsoft.com/office/drawing/2014/main" id="{87AAD708-0F48-4893-A685-3E3D15E1B4CD}"/>
                </a:ext>
              </a:extLst>
            </p:cNvPr>
            <p:cNvGrpSpPr/>
            <p:nvPr/>
          </p:nvGrpSpPr>
          <p:grpSpPr>
            <a:xfrm>
              <a:off x="5212221" y="3889877"/>
              <a:ext cx="365760" cy="365760"/>
              <a:chOff x="-800540" y="4740707"/>
              <a:chExt cx="548640" cy="548640"/>
            </a:xfrm>
          </p:grpSpPr>
          <p:sp>
            <p:nvSpPr>
              <p:cNvPr id="32" name="Flowchart: Connector 31">
                <a:extLst>
                  <a:ext uri="{FF2B5EF4-FFF2-40B4-BE49-F238E27FC236}">
                    <a16:creationId xmlns:a16="http://schemas.microsoft.com/office/drawing/2014/main" id="{35876452-ECF8-4091-A760-DD57919900AC}"/>
                  </a:ext>
                </a:extLst>
              </p:cNvPr>
              <p:cNvSpPr/>
              <p:nvPr/>
            </p:nvSpPr>
            <p:spPr bwMode="auto">
              <a:xfrm>
                <a:off x="-800540" y="4740707"/>
                <a:ext cx="548640" cy="548640"/>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3" name="Graphic 32" descr="Building with solid fill">
                <a:extLst>
                  <a:ext uri="{FF2B5EF4-FFF2-40B4-BE49-F238E27FC236}">
                    <a16:creationId xmlns:a16="http://schemas.microsoft.com/office/drawing/2014/main" id="{295E2BE4-282F-4E93-98BE-855E1A4EC4B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08845" y="4834893"/>
                <a:ext cx="365760" cy="365760"/>
              </a:xfrm>
              <a:prstGeom prst="rect">
                <a:avLst/>
              </a:prstGeom>
            </p:spPr>
          </p:pic>
        </p:grpSp>
        <p:grpSp>
          <p:nvGrpSpPr>
            <p:cNvPr id="23" name="Group 22">
              <a:extLst>
                <a:ext uri="{FF2B5EF4-FFF2-40B4-BE49-F238E27FC236}">
                  <a16:creationId xmlns:a16="http://schemas.microsoft.com/office/drawing/2014/main" id="{E3EB8DF0-3608-47F3-BD53-28827C26F559}"/>
                </a:ext>
              </a:extLst>
            </p:cNvPr>
            <p:cNvGrpSpPr/>
            <p:nvPr/>
          </p:nvGrpSpPr>
          <p:grpSpPr>
            <a:xfrm>
              <a:off x="5210256" y="5428181"/>
              <a:ext cx="365760" cy="365760"/>
              <a:chOff x="10458250" y="1645920"/>
              <a:chExt cx="548640" cy="548640"/>
            </a:xfrm>
          </p:grpSpPr>
          <p:sp>
            <p:nvSpPr>
              <p:cNvPr id="30" name="Flowchart: Connector 29">
                <a:extLst>
                  <a:ext uri="{FF2B5EF4-FFF2-40B4-BE49-F238E27FC236}">
                    <a16:creationId xmlns:a16="http://schemas.microsoft.com/office/drawing/2014/main" id="{06158F3D-85D6-4E8D-9609-A677123DD058}"/>
                  </a:ext>
                </a:extLst>
              </p:cNvPr>
              <p:cNvSpPr/>
              <p:nvPr/>
            </p:nvSpPr>
            <p:spPr bwMode="auto">
              <a:xfrm>
                <a:off x="10458250" y="1645920"/>
                <a:ext cx="548640" cy="548640"/>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31" name="Graphic 30" descr="Earth globe: Americas with solid fill">
                <a:extLst>
                  <a:ext uri="{FF2B5EF4-FFF2-40B4-BE49-F238E27FC236}">
                    <a16:creationId xmlns:a16="http://schemas.microsoft.com/office/drawing/2014/main" id="{5D65FAF9-DBB7-4607-948D-384FC2FF99AB}"/>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549690" y="1737360"/>
                <a:ext cx="365760" cy="365760"/>
              </a:xfrm>
              <a:prstGeom prst="rect">
                <a:avLst/>
              </a:prstGeom>
            </p:spPr>
          </p:pic>
        </p:grpSp>
        <p:grpSp>
          <p:nvGrpSpPr>
            <p:cNvPr id="24" name="Group 23">
              <a:extLst>
                <a:ext uri="{FF2B5EF4-FFF2-40B4-BE49-F238E27FC236}">
                  <a16:creationId xmlns:a16="http://schemas.microsoft.com/office/drawing/2014/main" id="{7CBADF93-734D-483F-B730-2252B1C76794}"/>
                </a:ext>
              </a:extLst>
            </p:cNvPr>
            <p:cNvGrpSpPr/>
            <p:nvPr/>
          </p:nvGrpSpPr>
          <p:grpSpPr>
            <a:xfrm>
              <a:off x="5223387" y="4634915"/>
              <a:ext cx="365760" cy="365760"/>
              <a:chOff x="9750535" y="1645920"/>
              <a:chExt cx="548640" cy="548640"/>
            </a:xfrm>
          </p:grpSpPr>
          <p:sp>
            <p:nvSpPr>
              <p:cNvPr id="28" name="Flowchart: Connector 27">
                <a:extLst>
                  <a:ext uri="{FF2B5EF4-FFF2-40B4-BE49-F238E27FC236}">
                    <a16:creationId xmlns:a16="http://schemas.microsoft.com/office/drawing/2014/main" id="{A485534C-2AD2-4B79-A37D-05F846956070}"/>
                  </a:ext>
                </a:extLst>
              </p:cNvPr>
              <p:cNvSpPr/>
              <p:nvPr/>
            </p:nvSpPr>
            <p:spPr bwMode="auto">
              <a:xfrm>
                <a:off x="9750535" y="1645920"/>
                <a:ext cx="548640" cy="548640"/>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29" name="Graphic 28" descr="Group of men with solid fill">
                <a:extLst>
                  <a:ext uri="{FF2B5EF4-FFF2-40B4-BE49-F238E27FC236}">
                    <a16:creationId xmlns:a16="http://schemas.microsoft.com/office/drawing/2014/main" id="{59EBBBDF-D35C-4947-8BC3-5BFA1C599A8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841975" y="1752409"/>
                <a:ext cx="365760" cy="365760"/>
              </a:xfrm>
              <a:prstGeom prst="rect">
                <a:avLst/>
              </a:prstGeom>
            </p:spPr>
          </p:pic>
        </p:grpSp>
        <p:grpSp>
          <p:nvGrpSpPr>
            <p:cNvPr id="25" name="Group 24">
              <a:extLst>
                <a:ext uri="{FF2B5EF4-FFF2-40B4-BE49-F238E27FC236}">
                  <a16:creationId xmlns:a16="http://schemas.microsoft.com/office/drawing/2014/main" id="{1BABAF47-B002-4943-AB3A-FA095CD4EE77}"/>
                </a:ext>
              </a:extLst>
            </p:cNvPr>
            <p:cNvGrpSpPr/>
            <p:nvPr/>
          </p:nvGrpSpPr>
          <p:grpSpPr>
            <a:xfrm>
              <a:off x="5178986" y="3118713"/>
              <a:ext cx="365760" cy="365760"/>
              <a:chOff x="-1256825" y="2685169"/>
              <a:chExt cx="548640" cy="548640"/>
            </a:xfrm>
          </p:grpSpPr>
          <p:sp>
            <p:nvSpPr>
              <p:cNvPr id="26" name="Flowchart: Connector 25">
                <a:extLst>
                  <a:ext uri="{FF2B5EF4-FFF2-40B4-BE49-F238E27FC236}">
                    <a16:creationId xmlns:a16="http://schemas.microsoft.com/office/drawing/2014/main" id="{23D7D830-CB65-4EB4-B683-34ED67654B4A}"/>
                  </a:ext>
                </a:extLst>
              </p:cNvPr>
              <p:cNvSpPr/>
              <p:nvPr/>
            </p:nvSpPr>
            <p:spPr bwMode="auto">
              <a:xfrm>
                <a:off x="-1256825" y="2685169"/>
                <a:ext cx="548640" cy="548640"/>
              </a:xfrm>
              <a:prstGeom prst="flowChartConnector">
                <a:avLst/>
              </a:prstGeom>
              <a:solidFill>
                <a:srgbClr val="407EC9"/>
              </a:solidFill>
              <a:ln>
                <a:noFill/>
              </a:ln>
            </p:spPr>
            <p:txBody>
              <a:bodyPr wrap="square" lIns="86709" tIns="43355" rIns="86709" bIns="43355" rtlCol="0" anchor="ctr">
                <a:spAutoFit/>
              </a:bodyPr>
              <a:lstStyle/>
              <a:p>
                <a:pPr algn="ctr"/>
                <a:endParaRPr lang="en-US" sz="1400" b="1" i="0">
                  <a:solidFill>
                    <a:schemeClr val="bg1"/>
                  </a:solidFill>
                  <a:latin typeface="Palatino Linotype" pitchFamily="18" charset="0"/>
                </a:endParaRPr>
              </a:p>
            </p:txBody>
          </p:sp>
          <p:pic>
            <p:nvPicPr>
              <p:cNvPr id="27" name="Graphic 26" descr="Money with solid fill">
                <a:extLst>
                  <a:ext uri="{FF2B5EF4-FFF2-40B4-BE49-F238E27FC236}">
                    <a16:creationId xmlns:a16="http://schemas.microsoft.com/office/drawing/2014/main" id="{7597A9D4-7FAC-405C-BEF0-E69A404E81B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69890" y="2780443"/>
                <a:ext cx="365760" cy="365760"/>
              </a:xfrm>
              <a:prstGeom prst="rect">
                <a:avLst/>
              </a:prstGeom>
            </p:spPr>
          </p:pic>
        </p:grpSp>
      </p:grpSp>
      <p:grpSp>
        <p:nvGrpSpPr>
          <p:cNvPr id="38" name="Group 37">
            <a:extLst>
              <a:ext uri="{FF2B5EF4-FFF2-40B4-BE49-F238E27FC236}">
                <a16:creationId xmlns:a16="http://schemas.microsoft.com/office/drawing/2014/main" id="{6594006C-2B01-4FBA-8367-3CB8E3998D70}"/>
              </a:ext>
            </a:extLst>
          </p:cNvPr>
          <p:cNvGrpSpPr/>
          <p:nvPr/>
        </p:nvGrpSpPr>
        <p:grpSpPr>
          <a:xfrm>
            <a:off x="5187720" y="1015127"/>
            <a:ext cx="3178687" cy="5013865"/>
            <a:chOff x="5187720" y="1015127"/>
            <a:chExt cx="3178687" cy="5013865"/>
          </a:xfrm>
        </p:grpSpPr>
        <p:graphicFrame>
          <p:nvGraphicFramePr>
            <p:cNvPr id="39" name="Chart 38">
              <a:extLst>
                <a:ext uri="{FF2B5EF4-FFF2-40B4-BE49-F238E27FC236}">
                  <a16:creationId xmlns:a16="http://schemas.microsoft.com/office/drawing/2014/main" id="{C49783E4-9547-4C55-8D33-3B08D554434E}"/>
                </a:ext>
              </a:extLst>
            </p:cNvPr>
            <p:cNvGraphicFramePr/>
            <p:nvPr/>
          </p:nvGraphicFramePr>
          <p:xfrm>
            <a:off x="5187720" y="3186647"/>
            <a:ext cx="1519959" cy="1371600"/>
          </p:xfrm>
          <a:graphic>
            <a:graphicData uri="http://schemas.openxmlformats.org/drawingml/2006/chart">
              <c:chart xmlns:c="http://schemas.openxmlformats.org/drawingml/2006/chart" xmlns:r="http://schemas.openxmlformats.org/officeDocument/2006/relationships" r:id="rId18"/>
            </a:graphicData>
          </a:graphic>
        </p:graphicFrame>
        <p:graphicFrame>
          <p:nvGraphicFramePr>
            <p:cNvPr id="40" name="Chart 39">
              <a:extLst>
                <a:ext uri="{FF2B5EF4-FFF2-40B4-BE49-F238E27FC236}">
                  <a16:creationId xmlns:a16="http://schemas.microsoft.com/office/drawing/2014/main" id="{33D762C9-C2C2-436B-917F-DB1CDB064E0B}"/>
                </a:ext>
              </a:extLst>
            </p:cNvPr>
            <p:cNvGraphicFramePr/>
            <p:nvPr/>
          </p:nvGraphicFramePr>
          <p:xfrm>
            <a:off x="5187721" y="1656704"/>
            <a:ext cx="1519959" cy="1371600"/>
          </p:xfrm>
          <a:graphic>
            <a:graphicData uri="http://schemas.openxmlformats.org/drawingml/2006/chart">
              <c:chart xmlns:c="http://schemas.openxmlformats.org/drawingml/2006/chart" xmlns:r="http://schemas.openxmlformats.org/officeDocument/2006/relationships" r:id="rId19"/>
            </a:graphicData>
          </a:graphic>
        </p:graphicFrame>
        <p:graphicFrame>
          <p:nvGraphicFramePr>
            <p:cNvPr id="41" name="Chart 40">
              <a:extLst>
                <a:ext uri="{FF2B5EF4-FFF2-40B4-BE49-F238E27FC236}">
                  <a16:creationId xmlns:a16="http://schemas.microsoft.com/office/drawing/2014/main" id="{479D12C8-A4EB-4CA8-8DB1-A87155CC66E6}"/>
                </a:ext>
              </a:extLst>
            </p:cNvPr>
            <p:cNvGraphicFramePr/>
            <p:nvPr/>
          </p:nvGraphicFramePr>
          <p:xfrm>
            <a:off x="5212636" y="4657392"/>
            <a:ext cx="1519959" cy="1371600"/>
          </p:xfrm>
          <a:graphic>
            <a:graphicData uri="http://schemas.openxmlformats.org/drawingml/2006/chart">
              <c:chart xmlns:c="http://schemas.openxmlformats.org/drawingml/2006/chart" xmlns:r="http://schemas.openxmlformats.org/officeDocument/2006/relationships" r:id="rId20"/>
            </a:graphicData>
          </a:graphic>
        </p:graphicFrame>
        <p:graphicFrame>
          <p:nvGraphicFramePr>
            <p:cNvPr id="42" name="Chart 41">
              <a:extLst>
                <a:ext uri="{FF2B5EF4-FFF2-40B4-BE49-F238E27FC236}">
                  <a16:creationId xmlns:a16="http://schemas.microsoft.com/office/drawing/2014/main" id="{812B323D-C26C-4899-8C04-D916C0DDEE71}"/>
                </a:ext>
              </a:extLst>
            </p:cNvPr>
            <p:cNvGraphicFramePr/>
            <p:nvPr/>
          </p:nvGraphicFramePr>
          <p:xfrm>
            <a:off x="6846447" y="1651094"/>
            <a:ext cx="1519959" cy="1371600"/>
          </p:xfrm>
          <a:graphic>
            <a:graphicData uri="http://schemas.openxmlformats.org/drawingml/2006/chart">
              <c:chart xmlns:c="http://schemas.openxmlformats.org/drawingml/2006/chart" xmlns:r="http://schemas.openxmlformats.org/officeDocument/2006/relationships" r:id="rId21"/>
            </a:graphicData>
          </a:graphic>
        </p:graphicFrame>
        <p:graphicFrame>
          <p:nvGraphicFramePr>
            <p:cNvPr id="44" name="Chart 43">
              <a:extLst>
                <a:ext uri="{FF2B5EF4-FFF2-40B4-BE49-F238E27FC236}">
                  <a16:creationId xmlns:a16="http://schemas.microsoft.com/office/drawing/2014/main" id="{DB50B096-BB29-4153-AA71-EEDB47C892D8}"/>
                </a:ext>
              </a:extLst>
            </p:cNvPr>
            <p:cNvGraphicFramePr/>
            <p:nvPr/>
          </p:nvGraphicFramePr>
          <p:xfrm>
            <a:off x="6846448" y="4657392"/>
            <a:ext cx="1519959" cy="1371600"/>
          </p:xfrm>
          <a:graphic>
            <a:graphicData uri="http://schemas.openxmlformats.org/drawingml/2006/chart">
              <c:chart xmlns:c="http://schemas.openxmlformats.org/drawingml/2006/chart" xmlns:r="http://schemas.openxmlformats.org/officeDocument/2006/relationships" r:id="rId22"/>
            </a:graphicData>
          </a:graphic>
        </p:graphicFrame>
        <p:sp>
          <p:nvSpPr>
            <p:cNvPr id="45" name="Rectangle 44">
              <a:extLst>
                <a:ext uri="{FF2B5EF4-FFF2-40B4-BE49-F238E27FC236}">
                  <a16:creationId xmlns:a16="http://schemas.microsoft.com/office/drawing/2014/main" id="{91AD1960-3A7A-4E3F-A51E-BF4F7555A8FC}"/>
                </a:ext>
              </a:extLst>
            </p:cNvPr>
            <p:cNvSpPr/>
            <p:nvPr/>
          </p:nvSpPr>
          <p:spPr>
            <a:xfrm>
              <a:off x="5212636" y="1015127"/>
              <a:ext cx="2990088" cy="38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i="0" dirty="0">
                  <a:solidFill>
                    <a:schemeClr val="tx1"/>
                  </a:solidFill>
                  <a:latin typeface="Palatino Linotype (Body)"/>
                </a:rPr>
                <a:t>Segments</a:t>
              </a:r>
            </a:p>
          </p:txBody>
        </p:sp>
      </p:grpSp>
    </p:spTree>
    <p:extLst>
      <p:ext uri="{BB962C8B-B14F-4D97-AF65-F5344CB8AC3E}">
        <p14:creationId xmlns:p14="http://schemas.microsoft.com/office/powerpoint/2010/main" val="2177329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BB6B565-F7A4-4D44-A409-A315D4F9CA8F}"/>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66538FDA-5097-48B8-8EAE-247F994B7D7F}"/>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720B16C7-FBFA-43C8-B534-9E60D4695693}"/>
              </a:ext>
            </a:extLst>
          </p:cNvPr>
          <p:cNvSpPr>
            <a:spLocks noGrp="1"/>
          </p:cNvSpPr>
          <p:nvPr>
            <p:ph type="title"/>
          </p:nvPr>
        </p:nvSpPr>
        <p:spPr/>
        <p:txBody>
          <a:bodyPr/>
          <a:lstStyle/>
          <a:p>
            <a:r>
              <a:rPr lang="en-US" dirty="0"/>
              <a:t>Industry at a glance</a:t>
            </a:r>
          </a:p>
        </p:txBody>
      </p:sp>
      <p:graphicFrame>
        <p:nvGraphicFramePr>
          <p:cNvPr id="21" name="Chart 20">
            <a:extLst>
              <a:ext uri="{FF2B5EF4-FFF2-40B4-BE49-F238E27FC236}">
                <a16:creationId xmlns:a16="http://schemas.microsoft.com/office/drawing/2014/main" id="{8628A3D9-A7A1-47DE-A479-57634420436F}"/>
              </a:ext>
            </a:extLst>
          </p:cNvPr>
          <p:cNvGraphicFramePr/>
          <p:nvPr>
            <p:extLst>
              <p:ext uri="{D42A27DB-BD31-4B8C-83A1-F6EECF244321}">
                <p14:modId xmlns:p14="http://schemas.microsoft.com/office/powerpoint/2010/main" val="3124911868"/>
              </p:ext>
            </p:extLst>
          </p:nvPr>
        </p:nvGraphicFramePr>
        <p:xfrm>
          <a:off x="678412" y="1041460"/>
          <a:ext cx="4864814" cy="5465680"/>
        </p:xfrm>
        <a:graphic>
          <a:graphicData uri="http://schemas.openxmlformats.org/drawingml/2006/chart">
            <c:chart xmlns:c="http://schemas.openxmlformats.org/drawingml/2006/chart" xmlns:r="http://schemas.openxmlformats.org/officeDocument/2006/relationships" r:id="rId3"/>
          </a:graphicData>
        </a:graphic>
      </p:graphicFrame>
      <p:grpSp>
        <p:nvGrpSpPr>
          <p:cNvPr id="22" name="Group 21">
            <a:extLst>
              <a:ext uri="{FF2B5EF4-FFF2-40B4-BE49-F238E27FC236}">
                <a16:creationId xmlns:a16="http://schemas.microsoft.com/office/drawing/2014/main" id="{DF7EC1AD-5608-4DD6-AE1F-2E07558D70D7}"/>
              </a:ext>
            </a:extLst>
          </p:cNvPr>
          <p:cNvGrpSpPr/>
          <p:nvPr/>
        </p:nvGrpSpPr>
        <p:grpSpPr>
          <a:xfrm>
            <a:off x="5479012" y="1041460"/>
            <a:ext cx="3009997" cy="4878705"/>
            <a:chOff x="609168" y="1654629"/>
            <a:chExt cx="3009997" cy="4878705"/>
          </a:xfrm>
        </p:grpSpPr>
        <p:grpSp>
          <p:nvGrpSpPr>
            <p:cNvPr id="23" name="Group 22">
              <a:extLst>
                <a:ext uri="{FF2B5EF4-FFF2-40B4-BE49-F238E27FC236}">
                  <a16:creationId xmlns:a16="http://schemas.microsoft.com/office/drawing/2014/main" id="{0FA7AB5B-E432-4159-A47D-A153EBFC1920}"/>
                </a:ext>
              </a:extLst>
            </p:cNvPr>
            <p:cNvGrpSpPr/>
            <p:nvPr/>
          </p:nvGrpSpPr>
          <p:grpSpPr>
            <a:xfrm>
              <a:off x="619075" y="2168454"/>
              <a:ext cx="3000090" cy="4364880"/>
              <a:chOff x="619075" y="2168454"/>
              <a:chExt cx="3000090" cy="4364880"/>
            </a:xfrm>
          </p:grpSpPr>
          <p:grpSp>
            <p:nvGrpSpPr>
              <p:cNvPr id="25" name="Group 24">
                <a:extLst>
                  <a:ext uri="{FF2B5EF4-FFF2-40B4-BE49-F238E27FC236}">
                    <a16:creationId xmlns:a16="http://schemas.microsoft.com/office/drawing/2014/main" id="{84CA5FB2-340B-4146-A244-EEDEB1AB769D}"/>
                  </a:ext>
                </a:extLst>
              </p:cNvPr>
              <p:cNvGrpSpPr/>
              <p:nvPr/>
            </p:nvGrpSpPr>
            <p:grpSpPr>
              <a:xfrm>
                <a:off x="619075" y="2168454"/>
                <a:ext cx="2989706" cy="1265074"/>
                <a:chOff x="437062" y="3868092"/>
                <a:chExt cx="2989706" cy="1265074"/>
              </a:xfrm>
            </p:grpSpPr>
            <p:sp>
              <p:nvSpPr>
                <p:cNvPr id="35" name="Flowchart: Connector 34">
                  <a:extLst>
                    <a:ext uri="{FF2B5EF4-FFF2-40B4-BE49-F238E27FC236}">
                      <a16:creationId xmlns:a16="http://schemas.microsoft.com/office/drawing/2014/main" id="{9BE5AEC5-B813-436A-A912-C929F20A6FEB}"/>
                    </a:ext>
                  </a:extLst>
                </p:cNvPr>
                <p:cNvSpPr/>
                <p:nvPr/>
              </p:nvSpPr>
              <p:spPr bwMode="auto">
                <a:xfrm>
                  <a:off x="437062" y="3868092"/>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S</a:t>
                  </a:r>
                </a:p>
              </p:txBody>
            </p:sp>
            <p:sp>
              <p:nvSpPr>
                <p:cNvPr id="36" name="Rectangle 35">
                  <a:extLst>
                    <a:ext uri="{FF2B5EF4-FFF2-40B4-BE49-F238E27FC236}">
                      <a16:creationId xmlns:a16="http://schemas.microsoft.com/office/drawing/2014/main" id="{A68F60CC-FEC7-4414-8033-C3D37611538E}"/>
                    </a:ext>
                  </a:extLst>
                </p:cNvPr>
                <p:cNvSpPr/>
                <p:nvPr/>
              </p:nvSpPr>
              <p:spPr>
                <a:xfrm>
                  <a:off x="837709" y="3927952"/>
                  <a:ext cx="2589059" cy="12052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STRENGTHS</a:t>
                  </a:r>
                </a:p>
                <a:p>
                  <a:pPr marL="171450" indent="-171450">
                    <a:buFont typeface="Arial" panose="020B0604020202020204" pitchFamily="34" charset="0"/>
                    <a:buChar char="•"/>
                  </a:pPr>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and Increasing Level of Assistance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Growth Life Cycle Stage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Imports</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Customer Class Concentration</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Capital Requirements</a:t>
                  </a:r>
                </a:p>
              </p:txBody>
            </p:sp>
          </p:grpSp>
          <p:grpSp>
            <p:nvGrpSpPr>
              <p:cNvPr id="26" name="Group 25">
                <a:extLst>
                  <a:ext uri="{FF2B5EF4-FFF2-40B4-BE49-F238E27FC236}">
                    <a16:creationId xmlns:a16="http://schemas.microsoft.com/office/drawing/2014/main" id="{910CF896-0F16-412A-9560-B4DF8ED3196F}"/>
                  </a:ext>
                </a:extLst>
              </p:cNvPr>
              <p:cNvGrpSpPr/>
              <p:nvPr/>
            </p:nvGrpSpPr>
            <p:grpSpPr>
              <a:xfrm>
                <a:off x="631911" y="3443743"/>
                <a:ext cx="2987254" cy="1004403"/>
                <a:chOff x="449898" y="4001682"/>
                <a:chExt cx="2987254" cy="1004403"/>
              </a:xfrm>
            </p:grpSpPr>
            <p:sp>
              <p:nvSpPr>
                <p:cNvPr id="33" name="Flowchart: Connector 32">
                  <a:extLst>
                    <a:ext uri="{FF2B5EF4-FFF2-40B4-BE49-F238E27FC236}">
                      <a16:creationId xmlns:a16="http://schemas.microsoft.com/office/drawing/2014/main" id="{17C1A9E7-DED5-4E25-BB54-3CB5957A214C}"/>
                    </a:ext>
                  </a:extLst>
                </p:cNvPr>
                <p:cNvSpPr/>
                <p:nvPr/>
              </p:nvSpPr>
              <p:spPr bwMode="auto">
                <a:xfrm>
                  <a:off x="449898" y="4001682"/>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W</a:t>
                  </a:r>
                </a:p>
              </p:txBody>
            </p:sp>
            <p:sp>
              <p:nvSpPr>
                <p:cNvPr id="34" name="Rectangle 33">
                  <a:extLst>
                    <a:ext uri="{FF2B5EF4-FFF2-40B4-BE49-F238E27FC236}">
                      <a16:creationId xmlns:a16="http://schemas.microsoft.com/office/drawing/2014/main" id="{580F2674-8BBA-4AB2-A176-322157A947F1}"/>
                    </a:ext>
                  </a:extLst>
                </p:cNvPr>
                <p:cNvSpPr/>
                <p:nvPr/>
              </p:nvSpPr>
              <p:spPr>
                <a:xfrm>
                  <a:off x="848093" y="4120153"/>
                  <a:ext cx="2589059" cy="8859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WEAKNESSES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Very High Volatility</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Profit vs. Sector Average</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Product/Service Concentration</a:t>
                  </a:r>
                </a:p>
              </p:txBody>
            </p:sp>
          </p:grpSp>
          <p:grpSp>
            <p:nvGrpSpPr>
              <p:cNvPr id="27" name="Group 26">
                <a:extLst>
                  <a:ext uri="{FF2B5EF4-FFF2-40B4-BE49-F238E27FC236}">
                    <a16:creationId xmlns:a16="http://schemas.microsoft.com/office/drawing/2014/main" id="{70992E8D-11AA-4871-BCB4-A63E04EA7430}"/>
                  </a:ext>
                </a:extLst>
              </p:cNvPr>
              <p:cNvGrpSpPr/>
              <p:nvPr/>
            </p:nvGrpSpPr>
            <p:grpSpPr>
              <a:xfrm>
                <a:off x="631911" y="4515367"/>
                <a:ext cx="2987254" cy="959509"/>
                <a:chOff x="437062" y="3868092"/>
                <a:chExt cx="2987254" cy="959509"/>
              </a:xfrm>
            </p:grpSpPr>
            <p:sp>
              <p:nvSpPr>
                <p:cNvPr id="31" name="Flowchart: Connector 30">
                  <a:extLst>
                    <a:ext uri="{FF2B5EF4-FFF2-40B4-BE49-F238E27FC236}">
                      <a16:creationId xmlns:a16="http://schemas.microsoft.com/office/drawing/2014/main" id="{326FC813-B4B3-4EBD-ACBE-C899DF5E27D6}"/>
                    </a:ext>
                  </a:extLst>
                </p:cNvPr>
                <p:cNvSpPr/>
                <p:nvPr/>
              </p:nvSpPr>
              <p:spPr bwMode="auto">
                <a:xfrm>
                  <a:off x="437062" y="3868092"/>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O</a:t>
                  </a:r>
                </a:p>
              </p:txBody>
            </p:sp>
            <p:sp>
              <p:nvSpPr>
                <p:cNvPr id="32" name="Rectangle 31">
                  <a:extLst>
                    <a:ext uri="{FF2B5EF4-FFF2-40B4-BE49-F238E27FC236}">
                      <a16:creationId xmlns:a16="http://schemas.microsoft.com/office/drawing/2014/main" id="{DFEDE200-6110-47F6-93E1-42AE1F43A777}"/>
                    </a:ext>
                  </a:extLst>
                </p:cNvPr>
                <p:cNvSpPr/>
                <p:nvPr/>
              </p:nvSpPr>
              <p:spPr>
                <a:xfrm>
                  <a:off x="835257" y="3927952"/>
                  <a:ext cx="2589059" cy="899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OPPORTUNITIES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Very High Revenue Growth </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High Revenue Growth (2022-2027)</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67.6 m adults aged 65 and older</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Prime Rate</a:t>
                  </a:r>
                </a:p>
                <a:p>
                  <a:endParaRPr lang="en-US" sz="900" i="0" dirty="0">
                    <a:solidFill>
                      <a:schemeClr val="tx1"/>
                    </a:solidFill>
                    <a:latin typeface="Palatino Linotype" panose="02040502050505030304" pitchFamily="18" charset="0"/>
                  </a:endParaRPr>
                </a:p>
                <a:p>
                  <a:endParaRPr lang="en-US" sz="900" i="0" dirty="0">
                    <a:solidFill>
                      <a:schemeClr val="tx1"/>
                    </a:solidFill>
                    <a:latin typeface="Palatino Linotype" panose="02040502050505030304" pitchFamily="18" charset="0"/>
                  </a:endParaRPr>
                </a:p>
              </p:txBody>
            </p:sp>
          </p:grpSp>
          <p:grpSp>
            <p:nvGrpSpPr>
              <p:cNvPr id="28" name="Group 27">
                <a:extLst>
                  <a:ext uri="{FF2B5EF4-FFF2-40B4-BE49-F238E27FC236}">
                    <a16:creationId xmlns:a16="http://schemas.microsoft.com/office/drawing/2014/main" id="{AA88A8C3-787A-4A78-BB9C-E80EC9C97101}"/>
                  </a:ext>
                </a:extLst>
              </p:cNvPr>
              <p:cNvGrpSpPr/>
              <p:nvPr/>
            </p:nvGrpSpPr>
            <p:grpSpPr>
              <a:xfrm>
                <a:off x="631911" y="5647550"/>
                <a:ext cx="2976869" cy="885784"/>
                <a:chOff x="437062" y="4073836"/>
                <a:chExt cx="2976869" cy="885784"/>
              </a:xfrm>
            </p:grpSpPr>
            <p:sp>
              <p:nvSpPr>
                <p:cNvPr id="29" name="Flowchart: Connector 28">
                  <a:extLst>
                    <a:ext uri="{FF2B5EF4-FFF2-40B4-BE49-F238E27FC236}">
                      <a16:creationId xmlns:a16="http://schemas.microsoft.com/office/drawing/2014/main" id="{EED8A568-25B7-4D9C-892E-63B420368D48}"/>
                    </a:ext>
                  </a:extLst>
                </p:cNvPr>
                <p:cNvSpPr/>
                <p:nvPr/>
              </p:nvSpPr>
              <p:spPr bwMode="auto">
                <a:xfrm>
                  <a:off x="437062" y="4073836"/>
                  <a:ext cx="384048" cy="382797"/>
                </a:xfrm>
                <a:prstGeom prst="flowChartConnector">
                  <a:avLst/>
                </a:prstGeom>
                <a:solidFill>
                  <a:srgbClr val="407EC9"/>
                </a:solidFill>
                <a:ln>
                  <a:solidFill>
                    <a:schemeClr val="bg1"/>
                  </a:solidFill>
                </a:ln>
              </p:spPr>
              <p:txBody>
                <a:bodyPr wrap="square" lIns="86709" tIns="43355" rIns="86709" bIns="43355" rtlCol="0" anchor="ctr">
                  <a:spAutoFit/>
                </a:bodyPr>
                <a:lstStyle/>
                <a:p>
                  <a:pPr algn="ctr"/>
                  <a:r>
                    <a:rPr lang="en-US" sz="1200" b="1" i="0" dirty="0">
                      <a:solidFill>
                        <a:schemeClr val="bg1"/>
                      </a:solidFill>
                      <a:latin typeface="Palatino Linotype" pitchFamily="18" charset="0"/>
                    </a:rPr>
                    <a:t>T</a:t>
                  </a:r>
                </a:p>
              </p:txBody>
            </p:sp>
            <p:sp>
              <p:nvSpPr>
                <p:cNvPr id="30" name="Rectangle 29">
                  <a:extLst>
                    <a:ext uri="{FF2B5EF4-FFF2-40B4-BE49-F238E27FC236}">
                      <a16:creationId xmlns:a16="http://schemas.microsoft.com/office/drawing/2014/main" id="{A31B7C3F-7F38-40BD-A3F1-9261C4199D55}"/>
                    </a:ext>
                  </a:extLst>
                </p:cNvPr>
                <p:cNvSpPr/>
                <p:nvPr/>
              </p:nvSpPr>
              <p:spPr>
                <a:xfrm>
                  <a:off x="824872" y="4170637"/>
                  <a:ext cx="2589059" cy="788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100" b="1" i="0" dirty="0">
                      <a:solidFill>
                        <a:schemeClr val="tx1"/>
                      </a:solidFill>
                      <a:latin typeface="Palatino Linotype" panose="02040502050505030304" pitchFamily="18" charset="0"/>
                    </a:rPr>
                    <a:t>THREATS</a:t>
                  </a:r>
                </a:p>
                <a:p>
                  <a:endParaRPr lang="en-US" sz="500" i="0" dirty="0">
                    <a:solidFill>
                      <a:schemeClr val="tx1"/>
                    </a:solidFill>
                    <a:latin typeface="Palatino Linotype" panose="02040502050505030304" pitchFamily="18" charset="0"/>
                  </a:endParaRP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Low Outlier Growth</a:t>
                  </a:r>
                </a:p>
                <a:p>
                  <a:pPr marL="171450" indent="-171450">
                    <a:buFont typeface="Arial" panose="020B0604020202020204" pitchFamily="34" charset="0"/>
                    <a:buChar char="•"/>
                  </a:pPr>
                  <a:r>
                    <a:rPr lang="en-US" sz="900" i="0" dirty="0">
                      <a:solidFill>
                        <a:schemeClr val="tx1"/>
                      </a:solidFill>
                      <a:latin typeface="Palatino Linotype" panose="02040502050505030304" pitchFamily="18" charset="0"/>
                    </a:rPr>
                    <a:t>Number of people with private health insurance</a:t>
                  </a:r>
                </a:p>
              </p:txBody>
            </p:sp>
          </p:grpSp>
        </p:grpSp>
        <p:sp>
          <p:nvSpPr>
            <p:cNvPr id="24" name="Rectangle 23">
              <a:extLst>
                <a:ext uri="{FF2B5EF4-FFF2-40B4-BE49-F238E27FC236}">
                  <a16:creationId xmlns:a16="http://schemas.microsoft.com/office/drawing/2014/main" id="{CEACEFA1-922E-421D-A4D2-BCF181DA4EE9}"/>
                </a:ext>
              </a:extLst>
            </p:cNvPr>
            <p:cNvSpPr/>
            <p:nvPr/>
          </p:nvSpPr>
          <p:spPr>
            <a:xfrm>
              <a:off x="609168" y="1654629"/>
              <a:ext cx="2990088" cy="3820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i="0" dirty="0">
                  <a:solidFill>
                    <a:schemeClr val="tx1"/>
                  </a:solidFill>
                  <a:latin typeface="Palatino Linotype (Body)"/>
                </a:rPr>
                <a:t>SWOT Analysis</a:t>
              </a:r>
            </a:p>
          </p:txBody>
        </p:sp>
      </p:grpSp>
      <p:sp>
        <p:nvSpPr>
          <p:cNvPr id="37" name="TextBox 36">
            <a:extLst>
              <a:ext uri="{FF2B5EF4-FFF2-40B4-BE49-F238E27FC236}">
                <a16:creationId xmlns:a16="http://schemas.microsoft.com/office/drawing/2014/main" id="{21DB2A31-08B7-4290-9A62-550D0CFBA967}"/>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lang="en-US" sz="800" dirty="0">
                <a:latin typeface="+mj-lt"/>
              </a:rPr>
              <a:t>IBISWorld</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13947646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CD6944-3B2C-4546-89A9-F7E67BC1E849}"/>
              </a:ext>
            </a:extLst>
          </p:cNvPr>
          <p:cNvSpPr txBox="1"/>
          <p:nvPr/>
        </p:nvSpPr>
        <p:spPr>
          <a:xfrm>
            <a:off x="-1" y="656778"/>
            <a:ext cx="9601199" cy="6001643"/>
          </a:xfrm>
          <a:prstGeom prst="rect">
            <a:avLst/>
          </a:prstGeom>
          <a:noFill/>
        </p:spPr>
        <p:txBody>
          <a:bodyPr wrap="square" rtlCol="0">
            <a:spAutoFit/>
          </a:bodyPr>
          <a:lstStyle/>
          <a:p>
            <a:r>
              <a:rPr lang="en-US" i="0" dirty="0">
                <a:latin typeface="Palatino Linotype "/>
              </a:rPr>
              <a:t>Beyond the near-term dynamics, and with increasing evidence of how crowded the MA marketplace has become and ease of switching a new risk factor, we expect investors to start differentiating and pay a premium for companies that own provider assets that can help shape member behavior and have a strong consumer brand</a:t>
            </a:r>
          </a:p>
          <a:p>
            <a:endParaRPr lang="en-US" i="0" dirty="0">
              <a:latin typeface="Palatino Linotype "/>
            </a:endParaRPr>
          </a:p>
          <a:p>
            <a:r>
              <a:rPr lang="en-US" i="0" dirty="0">
                <a:latin typeface="Palatino Linotype "/>
              </a:rPr>
              <a:t>unprofitable companies will need to deliver better margins and demonstrate a path to profitability to turn investor sentiment around and underpin enduring stock gains, as opposed to oversold bounces like seen in ACCD last week.</a:t>
            </a:r>
          </a:p>
          <a:p>
            <a:endParaRPr lang="en-US" i="0" dirty="0">
              <a:latin typeface="Palatino Linotype "/>
            </a:endParaRPr>
          </a:p>
          <a:p>
            <a:r>
              <a:rPr lang="en-US" i="0" dirty="0">
                <a:latin typeface="Palatino Linotype "/>
              </a:rPr>
              <a:t>We assume continued recovery in pharmaceutical distribution volumes as Omicron abates, but potential elective surgery disruptions due to Omicron are a key swing factor to Med/Surg revenues.</a:t>
            </a:r>
          </a:p>
          <a:p>
            <a:endParaRPr lang="en-US" i="0" dirty="0">
              <a:latin typeface="Palatino Linotype "/>
            </a:endParaRPr>
          </a:p>
          <a:p>
            <a:r>
              <a:rPr lang="en-US" i="0" dirty="0"/>
              <a:t>Med/Surg inflation, comprised of raw material costs, shipping/freight, and labor costs, is the key factor to watch for CAH in FY22.</a:t>
            </a:r>
          </a:p>
          <a:p>
            <a:endParaRPr lang="en-US" i="0" dirty="0">
              <a:latin typeface="Palatino Linotype "/>
            </a:endParaRPr>
          </a:p>
          <a:p>
            <a:r>
              <a:rPr lang="en-US" i="0" dirty="0"/>
              <a:t>With a long-term target established, the key focus for the next few quarters will be on core pharmaceutical distribution performance, further divestitures in Europe as the company exits the region and progress in the higher-margin </a:t>
            </a:r>
            <a:r>
              <a:rPr lang="en-US" i="0" dirty="0" err="1"/>
              <a:t>RxTS</a:t>
            </a:r>
            <a:r>
              <a:rPr lang="en-US" i="0" dirty="0"/>
              <a:t> segment</a:t>
            </a:r>
            <a:endParaRPr lang="en-US" i="0" dirty="0">
              <a:latin typeface="Palatino Linotype "/>
            </a:endParaRPr>
          </a:p>
          <a:p>
            <a:endParaRPr lang="en-US" i="0" dirty="0">
              <a:latin typeface="Palatino Linotype "/>
            </a:endParaRPr>
          </a:p>
          <a:p>
            <a:r>
              <a:rPr lang="en-US" i="0" dirty="0">
                <a:latin typeface="Palatino Linotype "/>
              </a:rPr>
              <a:t>Focus Areas for the print? 2. Membership. </a:t>
            </a:r>
            <a:r>
              <a:rPr lang="en-US" i="0" dirty="0"/>
              <a:t>Membership growth and membership stickiness are key levers for future growth. Membership growth and membership stickiness are key levers for future growth.. Revenue. s. Core trends in retail – script growth ex-Covid and front store performance – are key factors to watch in 2022. .Labor costs and potential staffing shortages (particularly related to Omicron) may create headwinds</a:t>
            </a:r>
          </a:p>
          <a:p>
            <a:r>
              <a:rPr lang="en-US" i="0" dirty="0"/>
              <a:t>We look for any update on level of deferred care they are seeing that could potentially offset increased COVID costs as well as any updated thinking on their embedded earnings power</a:t>
            </a:r>
            <a:r>
              <a:rPr lang="en-US" dirty="0"/>
              <a:t>.</a:t>
            </a:r>
          </a:p>
          <a:p>
            <a:endParaRPr lang="en-US" i="0" dirty="0">
              <a:latin typeface="Palatino Linotype "/>
            </a:endParaRPr>
          </a:p>
          <a:p>
            <a:r>
              <a:rPr lang="en-US" i="0" dirty="0">
                <a:latin typeface="Palatino Linotype "/>
              </a:rPr>
              <a:t>Buzzwords: Understanding Omicron impact on _____. Competitive Dynamics. Potentially offsetting increased covid costs. </a:t>
            </a:r>
          </a:p>
          <a:p>
            <a:r>
              <a:rPr lang="en-US" dirty="0"/>
              <a:t>We look for continued strength in PBM that’s benefiting from outsized contract wins and core Retail segments and will look for more color on how omicron is impacting HBC and the dynamics between increased COVID costs and lower core utilization.</a:t>
            </a:r>
            <a:endParaRPr lang="en-US" i="0" dirty="0">
              <a:latin typeface="Palatino Linotype "/>
            </a:endParaRPr>
          </a:p>
          <a:p>
            <a:r>
              <a:rPr lang="en-US" i="0" dirty="0">
                <a:latin typeface="Palatino Linotype "/>
              </a:rPr>
              <a:t>Key to watch: </a:t>
            </a:r>
          </a:p>
          <a:p>
            <a:r>
              <a:rPr lang="en-US" i="0" dirty="0"/>
              <a:t>younger age groups seeing elevated hospitalization levels from Omicron, presents greater headwinds for names with Medicaid exposure</a:t>
            </a:r>
          </a:p>
          <a:p>
            <a:r>
              <a:rPr lang="en-US" i="0" dirty="0"/>
              <a:t>Key offsetting swing factors will be the level of deferred care and risk corridors. </a:t>
            </a:r>
          </a:p>
          <a:p>
            <a:r>
              <a:rPr lang="en-US" i="0" dirty="0"/>
              <a:t>Looking to 2022, MGMT. previously mentioned that they do anticipate some “sort of a reversion” to higher MLR in Medicaid.</a:t>
            </a:r>
          </a:p>
          <a:p>
            <a:r>
              <a:rPr lang="en-US" i="0" dirty="0"/>
              <a:t>Industry-</a:t>
            </a:r>
            <a:r>
              <a:rPr lang="en-US" i="0" dirty="0" err="1"/>
              <a:t>wideattrition</a:t>
            </a:r>
            <a:r>
              <a:rPr lang="en-US" i="0" dirty="0"/>
              <a:t> and </a:t>
            </a:r>
            <a:r>
              <a:rPr lang="en-US" i="0" dirty="0" err="1"/>
              <a:t>wageinflation</a:t>
            </a:r>
            <a:r>
              <a:rPr lang="en-US" i="0" dirty="0"/>
              <a:t> - </a:t>
            </a:r>
            <a:r>
              <a:rPr lang="en-US" i="0" dirty="0" err="1"/>
              <a:t>temporaryvs</a:t>
            </a:r>
            <a:r>
              <a:rPr lang="en-US" i="0" dirty="0"/>
              <a:t>. longer-lasting pressures. Even as the pandemic subsides, many of the structural changes in wages and supply costs could linger. The question is how can DGX offset inflationary headwinds through process </a:t>
            </a:r>
            <a:r>
              <a:rPr lang="en-US" i="0" dirty="0" err="1"/>
              <a:t>improvements,especially</a:t>
            </a:r>
            <a:r>
              <a:rPr lang="en-US" i="0" dirty="0"/>
              <a:t> once COVID testing subsides. For FY22, we are lowering our EPS estimate to $9.07 from $9.47, to incorporate increased COGS from frontline wages and supplies.</a:t>
            </a:r>
          </a:p>
          <a:p>
            <a:r>
              <a:rPr lang="en-US" i="0" dirty="0"/>
              <a:t>Higher inflation. The Omicron surge exacerbated existing issues with frontline staff (couriers, phlebotomists, processors) retention and recruitment. Lower productivity. Absenteeism due to sickness likely dragged on productivity. To accommodate mounting volumes (&gt;120k PCRs/day in late December), DGX airmailed COVID test samples to other parts of the country and activated its referral program, sending excess volume to competing labs which in return led to higher costs.</a:t>
            </a:r>
          </a:p>
          <a:p>
            <a:endParaRPr lang="en-US" i="0" dirty="0">
              <a:latin typeface="Palatino Linotype "/>
            </a:endParaRPr>
          </a:p>
          <a:p>
            <a:endParaRPr lang="en-US" i="0" dirty="0">
              <a:latin typeface="Palatino Linotype "/>
            </a:endParaRPr>
          </a:p>
        </p:txBody>
      </p:sp>
      <p:sp>
        <p:nvSpPr>
          <p:cNvPr id="5" name="TextBox 4">
            <a:extLst>
              <a:ext uri="{FF2B5EF4-FFF2-40B4-BE49-F238E27FC236}">
                <a16:creationId xmlns:a16="http://schemas.microsoft.com/office/drawing/2014/main" id="{B0A3B412-3922-4C3E-B8A6-A84AF2C5598A}"/>
              </a:ext>
            </a:extLst>
          </p:cNvPr>
          <p:cNvSpPr txBox="1"/>
          <p:nvPr/>
        </p:nvSpPr>
        <p:spPr>
          <a:xfrm>
            <a:off x="161925" y="276225"/>
            <a:ext cx="4441825" cy="338554"/>
          </a:xfrm>
          <a:prstGeom prst="rect">
            <a:avLst/>
          </a:prstGeom>
          <a:noFill/>
        </p:spPr>
        <p:txBody>
          <a:bodyPr wrap="square" rtlCol="0">
            <a:spAutoFit/>
          </a:bodyPr>
          <a:lstStyle/>
          <a:p>
            <a:r>
              <a:rPr lang="en-US" sz="1600" b="1" i="0" dirty="0"/>
              <a:t>Lorem Ipsum</a:t>
            </a:r>
          </a:p>
        </p:txBody>
      </p:sp>
    </p:spTree>
    <p:extLst>
      <p:ext uri="{BB962C8B-B14F-4D97-AF65-F5344CB8AC3E}">
        <p14:creationId xmlns:p14="http://schemas.microsoft.com/office/powerpoint/2010/main" val="12405639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F7D098-51E4-40EE-9252-FF3CEC7FA272}"/>
              </a:ext>
            </a:extLst>
          </p:cNvPr>
          <p:cNvSpPr>
            <a:spLocks noGrp="1"/>
          </p:cNvSpPr>
          <p:nvPr>
            <p:ph idx="1"/>
          </p:nvPr>
        </p:nvSpPr>
        <p:spPr>
          <a:xfrm>
            <a:off x="660083" y="577517"/>
            <a:ext cx="8281035" cy="6011244"/>
          </a:xfrm>
        </p:spPr>
        <p:txBody>
          <a:bodyPr>
            <a:normAutofit/>
          </a:bodyPr>
          <a:lstStyle/>
          <a:p>
            <a:r>
              <a:rPr lang="en-US" sz="1400" dirty="0"/>
              <a:t>Labor cost pressure is considered transitory (correlated with COVID spikes). However, it is expected the labor supply will remain constrained even after the pandemic is over, which will cause downward pressure on volumes and margins. Because of that, many companies are beginning to focus on recruiting and retention. </a:t>
            </a:r>
          </a:p>
          <a:p>
            <a:r>
              <a:rPr lang="en-US" sz="1400" dirty="0"/>
              <a:t>Salaries are expected to increase 2 – 3% which combined with benefits increase will result in cost per visit up 5% in 2022. This, however, is expected to be offset </a:t>
            </a:r>
          </a:p>
          <a:p>
            <a:r>
              <a:rPr lang="en-US" sz="1400" dirty="0"/>
              <a:t>The need for caregiving increases with age. According to the May 2020 report from the HHS’ Administration for Community Living, in 2018, the percentage of older adults age 85 and older who needed help with personal care (21%) was more than twice the percentage for adults ages 75–84 (8%) and five times the percentage for adults ages 65–74 (4%). It is estimated that nearly three out of four Americans turning 65 will require some form of long-term services and supports in their lives. Meanwhile, studies have shown the cost savings generated by using personal care. According to the American Journal of Managed Care (Feb 2015), the use of a personal care assistance services reduced the likelihood of nursing home placement by 46%. Importantly, the cost is only one of the motivators for the shift to home from the institutional settings. Equally important is the senior patient preference to remain home. The ongoing shift towards home health was accelerated by the COVID-19 pandemic given the high mortality in nursing homes. </a:t>
            </a:r>
            <a:r>
              <a:rPr lang="en-US" sz="1400" b="1" dirty="0"/>
              <a:t>(HOME AND HOSPICE)</a:t>
            </a:r>
          </a:p>
        </p:txBody>
      </p:sp>
    </p:spTree>
    <p:extLst>
      <p:ext uri="{BB962C8B-B14F-4D97-AF65-F5344CB8AC3E}">
        <p14:creationId xmlns:p14="http://schemas.microsoft.com/office/powerpoint/2010/main" val="22131401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9E15478-E81E-4837-98CA-DB4A1779B1FF}"/>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5" name="Straight Connector 4">
            <a:extLst>
              <a:ext uri="{FF2B5EF4-FFF2-40B4-BE49-F238E27FC236}">
                <a16:creationId xmlns:a16="http://schemas.microsoft.com/office/drawing/2014/main" id="{569616CB-8E3C-4921-8AA2-7E3F2B017862}"/>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2" name="Content Placeholder 1">
            <a:extLst>
              <a:ext uri="{FF2B5EF4-FFF2-40B4-BE49-F238E27FC236}">
                <a16:creationId xmlns:a16="http://schemas.microsoft.com/office/drawing/2014/main" id="{61E1FA09-1D33-4BB0-9332-16208CE603CB}"/>
              </a:ext>
            </a:extLst>
          </p:cNvPr>
          <p:cNvSpPr>
            <a:spLocks noGrp="1"/>
          </p:cNvSpPr>
          <p:nvPr>
            <p:ph idx="1"/>
          </p:nvPr>
        </p:nvSpPr>
        <p:spPr>
          <a:xfrm>
            <a:off x="436419" y="1046481"/>
            <a:ext cx="8728363" cy="4827494"/>
          </a:xfrm>
        </p:spPr>
        <p:txBody>
          <a:bodyPr/>
          <a:lstStyle/>
          <a:p>
            <a:r>
              <a:rPr lang="en-US" sz="1100" b="1" dirty="0">
                <a:solidFill>
                  <a:srgbClr val="333333"/>
                </a:solidFill>
                <a:latin typeface="Palatino Linotype "/>
              </a:rPr>
              <a:t>Home Health &amp; Hospice i</a:t>
            </a:r>
            <a:r>
              <a:rPr lang="en-US" sz="1100" dirty="0">
                <a:solidFill>
                  <a:srgbClr val="333333"/>
                </a:solidFill>
                <a:latin typeface="Palatino Linotype "/>
              </a:rPr>
              <a:t>ndustry revenue is expected to increase at an annualized rate of 5.1% to $140.8 billion from 2022 to 2027. The industry is expected to evolve, including more chronic disease-management services, and thus, consolidation will likely benefit the industry to influence policy change and benefit from larger-scale operations.</a:t>
            </a:r>
          </a:p>
          <a:p>
            <a:r>
              <a:rPr lang="en-US" sz="1100" b="1" dirty="0">
                <a:solidFill>
                  <a:srgbClr val="333333"/>
                </a:solidFill>
                <a:latin typeface="Palatino Linotype "/>
              </a:rPr>
              <a:t>External Drivers</a:t>
            </a:r>
          </a:p>
          <a:p>
            <a:pPr lvl="1"/>
            <a:r>
              <a:rPr lang="en-US" sz="1100" b="1" dirty="0">
                <a:solidFill>
                  <a:srgbClr val="333333"/>
                </a:solidFill>
                <a:latin typeface="Palatino Linotype "/>
              </a:rPr>
              <a:t>Federal funding for Medicare and Medicaid: </a:t>
            </a:r>
            <a:r>
              <a:rPr lang="en-US" sz="1100" dirty="0">
                <a:solidFill>
                  <a:srgbClr val="333333"/>
                </a:solidFill>
                <a:latin typeface="Palatino Linotype "/>
                <a:ea typeface="+mn-ea"/>
                <a:cs typeface="+mn-cs"/>
              </a:rPr>
              <a:t>Medicare and Medicaid reimbursement accounts for a significant share of industry revenue. Therefore, as funding for and access to Medicare and Medicaid increases, demand for industry services also increases. In 2022, federal funding for Medicare and Medicaid is expected to increase, representing a potential opportunity for the industry.  </a:t>
            </a:r>
          </a:p>
          <a:p>
            <a:pPr lvl="1"/>
            <a:r>
              <a:rPr lang="en-US" sz="1100" b="1" dirty="0">
                <a:solidFill>
                  <a:srgbClr val="333333"/>
                </a:solidFill>
                <a:latin typeface="Palatino Linotype "/>
                <a:ea typeface="+mn-ea"/>
                <a:cs typeface="+mn-cs"/>
              </a:rPr>
              <a:t>Number of adults aged 65 and older: </a:t>
            </a:r>
            <a:r>
              <a:rPr lang="en-US" sz="1100" dirty="0">
                <a:solidFill>
                  <a:srgbClr val="333333"/>
                </a:solidFill>
                <a:latin typeface="Palatino Linotype "/>
                <a:ea typeface="+mn-ea"/>
                <a:cs typeface="+mn-cs"/>
              </a:rPr>
              <a:t>Elderly adults comprise most home health care patients. Therefore, the rate of growth in these age groups affects demand for home care. The number of adults aged 65 and older is expected to increase in 2022, representing a potential opportunity for the industry.</a:t>
            </a:r>
          </a:p>
          <a:p>
            <a:pPr lvl="1"/>
            <a:r>
              <a:rPr lang="en-US" sz="1100" b="1" dirty="0">
                <a:solidFill>
                  <a:srgbClr val="333333"/>
                </a:solidFill>
                <a:latin typeface="Palatino Linotype "/>
                <a:ea typeface="+mn-ea"/>
                <a:cs typeface="+mn-cs"/>
              </a:rPr>
              <a:t>Number of people with private health insurance: </a:t>
            </a:r>
            <a:r>
              <a:rPr lang="en-US" sz="1100" dirty="0">
                <a:solidFill>
                  <a:srgbClr val="333333"/>
                </a:solidFill>
                <a:latin typeface="Palatino Linotype "/>
                <a:ea typeface="+mn-ea"/>
                <a:cs typeface="+mn-cs"/>
              </a:rPr>
              <a:t>Individuals covered by private health insurance are likely to use healthcare services more frequently. Therefore, the extent to which private health insurance covers the US population affects demand for healthcare services. </a:t>
            </a:r>
            <a:r>
              <a:rPr lang="en-US" sz="1100" dirty="0">
                <a:solidFill>
                  <a:srgbClr val="333333"/>
                </a:solidFill>
                <a:latin typeface="Palatino Linotype (Body)"/>
                <a:ea typeface="+mn-ea"/>
                <a:cs typeface="+mn-cs"/>
              </a:rPr>
              <a:t>The number of privately insured individuals is expected to increase in 2022, but the total is expected to fall below pre-pandemic totals, posing a threat to industry operators.  </a:t>
            </a:r>
            <a:endParaRPr lang="en-US" sz="1100" dirty="0">
              <a:solidFill>
                <a:srgbClr val="333333"/>
              </a:solidFill>
              <a:latin typeface="Palatino Linotype "/>
              <a:ea typeface="+mn-ea"/>
              <a:cs typeface="+mn-cs"/>
            </a:endParaRPr>
          </a:p>
          <a:p>
            <a:pPr lvl="1"/>
            <a:r>
              <a:rPr lang="en-US" sz="1100" b="1" dirty="0">
                <a:solidFill>
                  <a:srgbClr val="333333"/>
                </a:solidFill>
                <a:latin typeface="Palatino Linotype "/>
                <a:ea typeface="+mn-ea"/>
                <a:cs typeface="+mn-cs"/>
              </a:rPr>
              <a:t>Per capita disposable income</a:t>
            </a:r>
            <a:r>
              <a:rPr lang="en-US" sz="1100" dirty="0">
                <a:solidFill>
                  <a:srgbClr val="333333"/>
                </a:solidFill>
                <a:latin typeface="Palatino Linotype "/>
                <a:ea typeface="+mn-ea"/>
                <a:cs typeface="+mn-cs"/>
              </a:rPr>
              <a:t>: The economic indicators that drive disposable income levels are expected to steadily strengthen from 2022 – 2027, following the expected correction in 2022. Continued increases in employment and overall economic growth will support a proportionate rise in per capita income as a result. However, mounting inflation stands to pressure consumer spending. Overall, per capita disposable income is anticipated to increase at an annualized rate of 1.7% to 2027.</a:t>
            </a:r>
          </a:p>
          <a:p>
            <a:r>
              <a:rPr lang="en-US" sz="1100" b="1" dirty="0">
                <a:solidFill>
                  <a:srgbClr val="333333"/>
                </a:solidFill>
                <a:latin typeface="Palatino Linotype "/>
              </a:rPr>
              <a:t>Industry Outlook</a:t>
            </a:r>
          </a:p>
          <a:p>
            <a:pPr lvl="1"/>
            <a:r>
              <a:rPr lang="en-US" sz="1100" b="1" dirty="0">
                <a:solidFill>
                  <a:srgbClr val="333333"/>
                </a:solidFill>
                <a:latin typeface="Palatino Linotype "/>
                <a:ea typeface="+mn-ea"/>
                <a:cs typeface="+mn-cs"/>
              </a:rPr>
              <a:t>Continued Growth: </a:t>
            </a:r>
            <a:r>
              <a:rPr lang="en-US" sz="1100" dirty="0">
                <a:solidFill>
                  <a:srgbClr val="333333"/>
                </a:solidFill>
                <a:latin typeface="Palatino Linotype "/>
                <a:ea typeface="+mn-ea"/>
                <a:cs typeface="+mn-cs"/>
              </a:rPr>
              <a:t>Strong and steady revenue growth is expected for the Home Care Providers industry from 2022 to 2027 as the COVID-19 (coronavirus) pandemic subsides and an aging population feels more comfortable utilizing industry services.</a:t>
            </a:r>
          </a:p>
          <a:p>
            <a:pPr lvl="1"/>
            <a:r>
              <a:rPr lang="en-US" sz="1100" b="1" dirty="0">
                <a:solidFill>
                  <a:srgbClr val="333333"/>
                </a:solidFill>
                <a:latin typeface="Palatino Linotype "/>
                <a:ea typeface="+mn-ea"/>
                <a:cs typeface="+mn-cs"/>
              </a:rPr>
              <a:t>Emerging Trends: </a:t>
            </a:r>
            <a:r>
              <a:rPr lang="en-US" sz="1100" dirty="0">
                <a:solidFill>
                  <a:srgbClr val="333333"/>
                </a:solidFill>
                <a:latin typeface="Palatino Linotype "/>
                <a:ea typeface="+mn-ea"/>
                <a:cs typeface="+mn-cs"/>
              </a:rPr>
              <a:t>The industry is expected to benefit from increasing interest in home healthcare and expanded access to Medicare and Medicaid under the Patient Protection and Affordable Care Act (PPACA) under federal government. The aging population will likely continue to foster revenue growth because this demographic not only requires more healthcare services compared with other age groups, but it also increasingly prefers home care. Payers are expected to progressively shift to home care because it is more affordable than inpatient hospital and nursing home care.</a:t>
            </a:r>
          </a:p>
          <a:p>
            <a:pPr lvl="1"/>
            <a:endParaRPr lang="en-US" sz="1100" dirty="0">
              <a:solidFill>
                <a:srgbClr val="333333"/>
              </a:solidFill>
              <a:latin typeface="Helvetica Neue"/>
              <a:ea typeface="+mn-ea"/>
              <a:cs typeface="+mn-cs"/>
            </a:endParaRPr>
          </a:p>
        </p:txBody>
      </p:sp>
      <p:sp>
        <p:nvSpPr>
          <p:cNvPr id="3" name="Title 2">
            <a:extLst>
              <a:ext uri="{FF2B5EF4-FFF2-40B4-BE49-F238E27FC236}">
                <a16:creationId xmlns:a16="http://schemas.microsoft.com/office/drawing/2014/main" id="{90FC9A25-15C8-4835-B71F-D2D6DD19D9EA}"/>
              </a:ext>
            </a:extLst>
          </p:cNvPr>
          <p:cNvSpPr>
            <a:spLocks noGrp="1"/>
          </p:cNvSpPr>
          <p:nvPr>
            <p:ph type="title"/>
          </p:nvPr>
        </p:nvSpPr>
        <p:spPr>
          <a:xfrm>
            <a:off x="436419" y="400425"/>
            <a:ext cx="8728363" cy="441526"/>
          </a:xfrm>
        </p:spPr>
        <p:txBody>
          <a:bodyPr/>
          <a:lstStyle/>
          <a:p>
            <a:r>
              <a:rPr lang="en-US" dirty="0"/>
              <a:t>Home Health &amp; Hospice Industry Key Takeaways</a:t>
            </a:r>
          </a:p>
        </p:txBody>
      </p:sp>
      <p:sp>
        <p:nvSpPr>
          <p:cNvPr id="7" name="TextBox 6">
            <a:extLst>
              <a:ext uri="{FF2B5EF4-FFF2-40B4-BE49-F238E27FC236}">
                <a16:creationId xmlns:a16="http://schemas.microsoft.com/office/drawing/2014/main" id="{5D9BB753-94E9-46B2-8F4B-FDC0FDC27943}"/>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lang="en-US" sz="800" dirty="0">
                <a:latin typeface="+mj-lt"/>
              </a:rPr>
              <a:t>IBISWorld</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132565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26D926-23C4-45BE-8BBD-CDEA2FFB0116}"/>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4" name="Straight Connector 3">
            <a:extLst>
              <a:ext uri="{FF2B5EF4-FFF2-40B4-BE49-F238E27FC236}">
                <a16:creationId xmlns:a16="http://schemas.microsoft.com/office/drawing/2014/main" id="{80C212A1-7341-457D-B2C0-4CE13575F8C6}"/>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0FD4EB83-1684-4CE4-9F1B-04D24B84B132}"/>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8155D9A1-96D7-435A-8301-DB131DDF2CEA}"/>
              </a:ext>
            </a:extLst>
          </p:cNvPr>
          <p:cNvSpPr>
            <a:spLocks noGrp="1"/>
          </p:cNvSpPr>
          <p:nvPr>
            <p:ph type="title"/>
          </p:nvPr>
        </p:nvSpPr>
        <p:spPr>
          <a:xfrm>
            <a:off x="436418" y="336363"/>
            <a:ext cx="8728363" cy="44152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p>
            <a:r>
              <a:rPr lang="en-US" dirty="0"/>
              <a:t>Public Comparables</a:t>
            </a:r>
          </a:p>
        </p:txBody>
      </p:sp>
      <p:pic>
        <p:nvPicPr>
          <p:cNvPr id="1026" name="Picture 2" descr="Carecloud Logo Download Vector">
            <a:extLst>
              <a:ext uri="{FF2B5EF4-FFF2-40B4-BE49-F238E27FC236}">
                <a16:creationId xmlns:a16="http://schemas.microsoft.com/office/drawing/2014/main" id="{A866527E-D880-469B-BB6B-890CAFB181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05" t="-108032" r="-2413" b="-144876"/>
          <a:stretch/>
        </p:blipFill>
        <p:spPr bwMode="auto">
          <a:xfrm>
            <a:off x="2253988" y="5256297"/>
            <a:ext cx="1371600"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Advanced Medical Solutions for Better Patient Care | Mednax">
            <a:extLst>
              <a:ext uri="{FF2B5EF4-FFF2-40B4-BE49-F238E27FC236}">
                <a16:creationId xmlns:a16="http://schemas.microsoft.com/office/drawing/2014/main" id="{66100AE3-8CB2-4294-8699-224549FA392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08" t="-140654" r="-7366" b="-124429"/>
          <a:stretch/>
        </p:blipFill>
        <p:spPr bwMode="auto">
          <a:xfrm>
            <a:off x="7793181" y="4529138"/>
            <a:ext cx="1371600"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Evolent Health">
            <a:extLst>
              <a:ext uri="{FF2B5EF4-FFF2-40B4-BE49-F238E27FC236}">
                <a16:creationId xmlns:a16="http://schemas.microsoft.com/office/drawing/2014/main" id="{F49A8623-8E95-4FBD-A321-912A3145668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499" t="-182501" r="-9338" b="-169537"/>
          <a:stretch/>
        </p:blipFill>
        <p:spPr bwMode="auto">
          <a:xfrm>
            <a:off x="436418" y="4529138"/>
            <a:ext cx="1371600"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10" descr="ApolloMed (AMEH)">
            <a:extLst>
              <a:ext uri="{FF2B5EF4-FFF2-40B4-BE49-F238E27FC236}">
                <a16:creationId xmlns:a16="http://schemas.microsoft.com/office/drawing/2014/main" id="{0EF12AE9-C67A-4D61-9827-9A832BDC72B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073" t="-188975" r="-4880" b="-216076"/>
          <a:stretch/>
        </p:blipFill>
        <p:spPr bwMode="auto">
          <a:xfrm>
            <a:off x="5901283" y="5256297"/>
            <a:ext cx="1371600" cy="1371600"/>
          </a:xfrm>
          <a:prstGeom prst="flowChartConnector">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0EDB182-7540-436E-B4D3-F91F1C5522A9}"/>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
        <p:nvSpPr>
          <p:cNvPr id="5" name="Oval 4">
            <a:extLst>
              <a:ext uri="{FF2B5EF4-FFF2-40B4-BE49-F238E27FC236}">
                <a16:creationId xmlns:a16="http://schemas.microsoft.com/office/drawing/2014/main" id="{78D3A50B-FE61-4F76-8BE3-D777EA8C4D25}"/>
              </a:ext>
            </a:extLst>
          </p:cNvPr>
          <p:cNvSpPr/>
          <p:nvPr/>
        </p:nvSpPr>
        <p:spPr bwMode="auto">
          <a:xfrm>
            <a:off x="4114799" y="4529138"/>
            <a:ext cx="1371600" cy="1371600"/>
          </a:xfrm>
          <a:prstGeom prst="ellipse">
            <a:avLst/>
          </a:prstGeom>
          <a:blipFill dpi="0" rotWithShape="0">
            <a:blip r:embed="rId7"/>
            <a:srcRect/>
            <a:stretch>
              <a:fillRect l="4000" t="3000" r="16000" b="13000"/>
            </a:stretch>
          </a:blipFill>
          <a:ln>
            <a:solidFill>
              <a:schemeClr val="tx1"/>
            </a:solidFill>
          </a:ln>
        </p:spPr>
        <p:txBody>
          <a:bodyPr wrap="square" lIns="86709" tIns="43355" rIns="86709" bIns="43355" rtlCol="0" anchor="ctr">
            <a:spAutoFit/>
          </a:bodyPr>
          <a:lstStyle/>
          <a:p>
            <a:pPr algn="ctr"/>
            <a:endParaRPr lang="en-US" sz="1400" b="1" i="0" dirty="0">
              <a:solidFill>
                <a:schemeClr val="bg1"/>
              </a:solidFill>
              <a:latin typeface="Palatino Linotype" pitchFamily="18" charset="0"/>
            </a:endParaRPr>
          </a:p>
        </p:txBody>
      </p:sp>
      <p:graphicFrame>
        <p:nvGraphicFramePr>
          <p:cNvPr id="6" name="Диаграмма 3">
            <a:extLst>
              <a:ext uri="{FF2B5EF4-FFF2-40B4-BE49-F238E27FC236}">
                <a16:creationId xmlns:a16="http://schemas.microsoft.com/office/drawing/2014/main" id="{00000000-0008-0000-0200-000004000000}"/>
              </a:ext>
            </a:extLst>
          </p:cNvPr>
          <p:cNvGraphicFramePr>
            <a:graphicFrameLocks/>
          </p:cNvGraphicFramePr>
          <p:nvPr>
            <p:extLst>
              <p:ext uri="{D42A27DB-BD31-4B8C-83A1-F6EECF244321}">
                <p14:modId xmlns:p14="http://schemas.microsoft.com/office/powerpoint/2010/main" val="3698591523"/>
              </p:ext>
            </p:extLst>
          </p:nvPr>
        </p:nvGraphicFramePr>
        <p:xfrm>
          <a:off x="1317670" y="1170873"/>
          <a:ext cx="6965857" cy="32303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2180617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337145D-ED5E-4A8F-8016-81C84DCA8B27}"/>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5" name="Straight Connector 4">
            <a:extLst>
              <a:ext uri="{FF2B5EF4-FFF2-40B4-BE49-F238E27FC236}">
                <a16:creationId xmlns:a16="http://schemas.microsoft.com/office/drawing/2014/main" id="{020F45E5-A816-442C-82AD-3E163B2F2392}"/>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9C4FC827-A72A-42FE-A220-7AD9B79B270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8155D9A1-96D7-435A-8301-DB131DDF2CEA}"/>
              </a:ext>
            </a:extLst>
          </p:cNvPr>
          <p:cNvSpPr>
            <a:spLocks noGrp="1"/>
          </p:cNvSpPr>
          <p:nvPr>
            <p:ph type="title"/>
          </p:nvPr>
        </p:nvSpPr>
        <p:spPr>
          <a:xfrm>
            <a:off x="436418" y="336363"/>
            <a:ext cx="8728363" cy="441526"/>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p>
            <a:r>
              <a:rPr lang="en-US" dirty="0"/>
              <a:t>Public Comparables</a:t>
            </a:r>
          </a:p>
        </p:txBody>
      </p:sp>
      <p:graphicFrame>
        <p:nvGraphicFramePr>
          <p:cNvPr id="4" name="Object 3">
            <a:extLst>
              <a:ext uri="{FF2B5EF4-FFF2-40B4-BE49-F238E27FC236}">
                <a16:creationId xmlns:a16="http://schemas.microsoft.com/office/drawing/2014/main" id="{2C4FD147-7502-4BE7-AF8C-EE7EF7653375}"/>
              </a:ext>
            </a:extLst>
          </p:cNvPr>
          <p:cNvGraphicFramePr>
            <a:graphicFrameLocks noChangeAspect="1"/>
          </p:cNvGraphicFramePr>
          <p:nvPr>
            <p:extLst>
              <p:ext uri="{D42A27DB-BD31-4B8C-83A1-F6EECF244321}">
                <p14:modId xmlns:p14="http://schemas.microsoft.com/office/powerpoint/2010/main" val="1919240454"/>
              </p:ext>
            </p:extLst>
          </p:nvPr>
        </p:nvGraphicFramePr>
        <p:xfrm>
          <a:off x="771525" y="1009650"/>
          <a:ext cx="8058150" cy="5753100"/>
        </p:xfrm>
        <a:graphic>
          <a:graphicData uri="http://schemas.openxmlformats.org/presentationml/2006/ole">
            <mc:AlternateContent xmlns:mc="http://schemas.openxmlformats.org/markup-compatibility/2006">
              <mc:Choice xmlns:v="urn:schemas-microsoft-com:vml" Requires="v">
                <p:oleObj name="Worksheet" r:id="rId4" imgW="8058240" imgH="5753160" progId="Excel.Sheet.12">
                  <p:link updateAutomatic="1"/>
                </p:oleObj>
              </mc:Choice>
              <mc:Fallback>
                <p:oleObj name="Worksheet" r:id="rId4" imgW="8058240" imgH="5753160" progId="Excel.Sheet.12">
                  <p:link updateAutomatic="1"/>
                  <p:pic>
                    <p:nvPicPr>
                      <p:cNvPr id="4" name="Object 3">
                        <a:extLst>
                          <a:ext uri="{FF2B5EF4-FFF2-40B4-BE49-F238E27FC236}">
                            <a16:creationId xmlns:a16="http://schemas.microsoft.com/office/drawing/2014/main" id="{2C4FD147-7502-4BE7-AF8C-EE7EF7653375}"/>
                          </a:ext>
                        </a:extLst>
                      </p:cNvPr>
                      <p:cNvPicPr/>
                      <p:nvPr/>
                    </p:nvPicPr>
                    <p:blipFill>
                      <a:blip r:embed="rId5"/>
                      <a:stretch>
                        <a:fillRect/>
                      </a:stretch>
                    </p:blipFill>
                    <p:spPr>
                      <a:xfrm>
                        <a:off x="771525" y="1009650"/>
                        <a:ext cx="8058150" cy="5753100"/>
                      </a:xfrm>
                      <a:prstGeom prst="rect">
                        <a:avLst/>
                      </a:prstGeom>
                    </p:spPr>
                  </p:pic>
                </p:oleObj>
              </mc:Fallback>
            </mc:AlternateContent>
          </a:graphicData>
        </a:graphic>
      </p:graphicFrame>
      <p:sp>
        <p:nvSpPr>
          <p:cNvPr id="8" name="TextBox 7">
            <a:extLst>
              <a:ext uri="{FF2B5EF4-FFF2-40B4-BE49-F238E27FC236}">
                <a16:creationId xmlns:a16="http://schemas.microsoft.com/office/drawing/2014/main" id="{06EEDB9C-BE19-4E5A-A050-DD9AF8ABBC84}"/>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spTree>
    <p:extLst>
      <p:ext uri="{BB962C8B-B14F-4D97-AF65-F5344CB8AC3E}">
        <p14:creationId xmlns:p14="http://schemas.microsoft.com/office/powerpoint/2010/main" val="3499780666"/>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B6FFFAA-ABAB-45F1-A1B7-7D360E2DC1FA}"/>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4" name="Straight Connector 3">
            <a:extLst>
              <a:ext uri="{FF2B5EF4-FFF2-40B4-BE49-F238E27FC236}">
                <a16:creationId xmlns:a16="http://schemas.microsoft.com/office/drawing/2014/main" id="{7FEEC1C1-523C-45B3-9F98-88E9D298930C}"/>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14D4CC57-8FB4-4575-A10A-E3191CF1E655}"/>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67260FE1-8AD6-4C57-95E8-4A5520AD2F5A}"/>
              </a:ext>
            </a:extLst>
          </p:cNvPr>
          <p:cNvSpPr>
            <a:spLocks noGrp="1"/>
          </p:cNvSpPr>
          <p:nvPr>
            <p:ph type="title"/>
          </p:nvPr>
        </p:nvSpPr>
        <p:spPr>
          <a:xfrm>
            <a:off x="436419" y="400425"/>
            <a:ext cx="8728363" cy="441526"/>
          </a:xfrm>
        </p:spPr>
        <p:txBody>
          <a:bodyPr/>
          <a:lstStyle/>
          <a:p>
            <a:r>
              <a:rPr lang="en-US" dirty="0"/>
              <a:t>Medical Group Practice Management Index Vs. S&amp;P 500 </a:t>
            </a:r>
          </a:p>
        </p:txBody>
      </p:sp>
      <p:sp>
        <p:nvSpPr>
          <p:cNvPr id="5" name="TextBox 4">
            <a:extLst>
              <a:ext uri="{FF2B5EF4-FFF2-40B4-BE49-F238E27FC236}">
                <a16:creationId xmlns:a16="http://schemas.microsoft.com/office/drawing/2014/main" id="{1380C686-2444-4ACC-9E11-49A334B3E619}"/>
              </a:ext>
            </a:extLst>
          </p:cNvPr>
          <p:cNvSpPr txBox="1"/>
          <p:nvPr/>
        </p:nvSpPr>
        <p:spPr>
          <a:xfrm>
            <a:off x="1986280" y="6575901"/>
            <a:ext cx="562864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DCA Medical Group</a:t>
            </a:r>
            <a:r>
              <a:rPr lang="en-US" dirty="0"/>
              <a:t> Practice</a:t>
            </a:r>
            <a:r>
              <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Index: </a:t>
            </a:r>
            <a:r>
              <a:rPr lang="en-US" dirty="0"/>
              <a:t>MTBC</a:t>
            </a:r>
            <a:r>
              <a:rPr kumimoji="0" lang="en-US" sz="1000" b="0"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 MD, EVH, AMEH, SEM</a:t>
            </a:r>
          </a:p>
        </p:txBody>
      </p:sp>
      <p:sp>
        <p:nvSpPr>
          <p:cNvPr id="9" name="TextBox 8">
            <a:extLst>
              <a:ext uri="{FF2B5EF4-FFF2-40B4-BE49-F238E27FC236}">
                <a16:creationId xmlns:a16="http://schemas.microsoft.com/office/drawing/2014/main" id="{8C465511-3950-48AC-8EB6-083DC856E914}"/>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7" name="Object 6">
            <a:extLst>
              <a:ext uri="{FF2B5EF4-FFF2-40B4-BE49-F238E27FC236}">
                <a16:creationId xmlns:a16="http://schemas.microsoft.com/office/drawing/2014/main" id="{14C82F10-D68B-ECC2-2CC8-947866AD5B49}"/>
              </a:ext>
            </a:extLst>
          </p:cNvPr>
          <p:cNvGraphicFramePr>
            <a:graphicFrameLocks noChangeAspect="1"/>
          </p:cNvGraphicFramePr>
          <p:nvPr>
            <p:extLst>
              <p:ext uri="{D42A27DB-BD31-4B8C-83A1-F6EECF244321}">
                <p14:modId xmlns:p14="http://schemas.microsoft.com/office/powerpoint/2010/main" val="2441347850"/>
              </p:ext>
            </p:extLst>
          </p:nvPr>
        </p:nvGraphicFramePr>
        <p:xfrm>
          <a:off x="508000" y="1241425"/>
          <a:ext cx="8585200" cy="4865688"/>
        </p:xfrm>
        <a:graphic>
          <a:graphicData uri="http://schemas.openxmlformats.org/presentationml/2006/ole">
            <mc:AlternateContent xmlns:mc="http://schemas.openxmlformats.org/markup-compatibility/2006">
              <mc:Choice xmlns:v="urn:schemas-microsoft-com:vml" Requires="v">
                <p:oleObj name="Worksheet" r:id="rId3" imgW="11258646" imgH="6381793" progId="Excel.Sheet.12">
                  <p:link updateAutomatic="1"/>
                </p:oleObj>
              </mc:Choice>
              <mc:Fallback>
                <p:oleObj name="Worksheet" r:id="rId3" imgW="11258646" imgH="6381793" progId="Excel.Sheet.12">
                  <p:link updateAutomatic="1"/>
                  <p:pic>
                    <p:nvPicPr>
                      <p:cNvPr id="7" name="Object 6">
                        <a:extLst>
                          <a:ext uri="{FF2B5EF4-FFF2-40B4-BE49-F238E27FC236}">
                            <a16:creationId xmlns:a16="http://schemas.microsoft.com/office/drawing/2014/main" id="{14C82F10-D68B-ECC2-2CC8-947866AD5B49}"/>
                          </a:ext>
                        </a:extLst>
                      </p:cNvPr>
                      <p:cNvPicPr/>
                      <p:nvPr/>
                    </p:nvPicPr>
                    <p:blipFill>
                      <a:blip r:embed="rId4"/>
                      <a:stretch>
                        <a:fillRect/>
                      </a:stretch>
                    </p:blipFill>
                    <p:spPr>
                      <a:xfrm>
                        <a:off x="508000" y="1241425"/>
                        <a:ext cx="8585200" cy="4865688"/>
                      </a:xfrm>
                      <a:prstGeom prst="rect">
                        <a:avLst/>
                      </a:prstGeom>
                    </p:spPr>
                  </p:pic>
                </p:oleObj>
              </mc:Fallback>
            </mc:AlternateContent>
          </a:graphicData>
        </a:graphic>
      </p:graphicFrame>
    </p:spTree>
    <p:extLst>
      <p:ext uri="{BB962C8B-B14F-4D97-AF65-F5344CB8AC3E}">
        <p14:creationId xmlns:p14="http://schemas.microsoft.com/office/powerpoint/2010/main" val="33921108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93738FB-D69E-49B4-BF2E-DF1074105726}"/>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4" name="Straight Connector 3">
            <a:extLst>
              <a:ext uri="{FF2B5EF4-FFF2-40B4-BE49-F238E27FC236}">
                <a16:creationId xmlns:a16="http://schemas.microsoft.com/office/drawing/2014/main" id="{3D02F82A-859F-4AD6-9A86-EF2A22906611}"/>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cxnSp>
        <p:nvCxnSpPr>
          <p:cNvPr id="2" name="Straight Connector 1">
            <a:extLst>
              <a:ext uri="{FF2B5EF4-FFF2-40B4-BE49-F238E27FC236}">
                <a16:creationId xmlns:a16="http://schemas.microsoft.com/office/drawing/2014/main" id="{8D7D4CF8-37A7-48ED-AC94-2084EA59EF4D}"/>
              </a:ext>
            </a:extLst>
          </p:cNvPr>
          <p:cNvCxnSpPr/>
          <p:nvPr/>
        </p:nvCxnSpPr>
        <p:spPr bwMode="auto">
          <a:xfrm>
            <a:off x="0" y="0"/>
            <a:ext cx="914400" cy="0"/>
          </a:xfrm>
          <a:prstGeom prst="line">
            <a:avLst/>
          </a:prstGeom>
          <a:noFill/>
          <a:ln w="0" cap="flat" cmpd="sng" algn="ctr">
            <a:solidFill>
              <a:srgbClr val="FBFF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algn="ctr" rotWithShape="0">
                    <a:schemeClr val="bg2"/>
                  </a:outerShdw>
                </a:effectLst>
              </a14:hiddenEffects>
            </a:ext>
          </a:extLst>
        </p:spPr>
      </p:cxnSp>
      <p:sp>
        <p:nvSpPr>
          <p:cNvPr id="3" name="Title 2">
            <a:extLst>
              <a:ext uri="{FF2B5EF4-FFF2-40B4-BE49-F238E27FC236}">
                <a16:creationId xmlns:a16="http://schemas.microsoft.com/office/drawing/2014/main" id="{8155D9A1-96D7-435A-8301-DB131DDF2CEA}"/>
              </a:ext>
            </a:extLst>
          </p:cNvPr>
          <p:cNvSpPr>
            <a:spLocks noGrp="1"/>
          </p:cNvSpPr>
          <p:nvPr>
            <p:ph type="title"/>
          </p:nvPr>
        </p:nvSpPr>
        <p:spPr>
          <a:xfrm>
            <a:off x="457200" y="336363"/>
            <a:ext cx="8728363" cy="445247"/>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6733" tIns="43368" rIns="86733" bIns="43368" numCol="1" anchor="t" anchorCtr="0" compatLnSpc="1">
            <a:prstTxWarp prst="textNoShape">
              <a:avLst/>
            </a:prstTxWarp>
            <a:spAutoFit/>
          </a:bodyPr>
          <a:lstStyle/>
          <a:p>
            <a:r>
              <a:rPr lang="en-US" dirty="0"/>
              <a:t>Recent Private Transactions</a:t>
            </a:r>
          </a:p>
        </p:txBody>
      </p:sp>
      <p:sp>
        <p:nvSpPr>
          <p:cNvPr id="8" name="TextBox 7">
            <a:extLst>
              <a:ext uri="{FF2B5EF4-FFF2-40B4-BE49-F238E27FC236}">
                <a16:creationId xmlns:a16="http://schemas.microsoft.com/office/drawing/2014/main" id="{3C515275-E111-42E4-861F-8F2F6285B929}"/>
              </a:ext>
            </a:extLst>
          </p:cNvPr>
          <p:cNvSpPr txBox="1"/>
          <p:nvPr/>
        </p:nvSpPr>
        <p:spPr>
          <a:xfrm>
            <a:off x="7721734" y="6946895"/>
            <a:ext cx="1595120" cy="21544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a:pPr>
            <a:r>
              <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rPr>
              <a:t>Data Source: </a:t>
            </a:r>
            <a:r>
              <a:rPr kumimoji="0" lang="en-US" sz="800" b="0" i="1" u="none" strike="noStrike" kern="1200" cap="none" spc="0" normalizeH="0" baseline="0" noProof="0" dirty="0" err="1">
                <a:ln>
                  <a:noFill/>
                </a:ln>
                <a:solidFill>
                  <a:srgbClr val="000000"/>
                </a:solidFill>
                <a:effectLst/>
                <a:uLnTx/>
                <a:uFillTx/>
                <a:latin typeface="+mj-lt"/>
                <a:ea typeface="+mn-ea"/>
                <a:cs typeface="Times New Roman" pitchFamily="18" charset="0"/>
              </a:rPr>
              <a:t>PitchBook</a:t>
            </a:r>
            <a:endParaRPr kumimoji="0" lang="en-US" sz="800" b="0" i="1" u="none" strike="noStrike" kern="1200" cap="none" spc="0" normalizeH="0" baseline="0" noProof="0" dirty="0">
              <a:ln>
                <a:noFill/>
              </a:ln>
              <a:solidFill>
                <a:srgbClr val="000000"/>
              </a:solidFill>
              <a:effectLst/>
              <a:uLnTx/>
              <a:uFillTx/>
              <a:latin typeface="+mj-lt"/>
              <a:ea typeface="+mn-ea"/>
              <a:cs typeface="Times New Roman" pitchFamily="18" charset="0"/>
            </a:endParaRPr>
          </a:p>
        </p:txBody>
      </p:sp>
      <p:graphicFrame>
        <p:nvGraphicFramePr>
          <p:cNvPr id="7" name="Table 6">
            <a:extLst>
              <a:ext uri="{FF2B5EF4-FFF2-40B4-BE49-F238E27FC236}">
                <a16:creationId xmlns:a16="http://schemas.microsoft.com/office/drawing/2014/main" id="{ED0160D4-FDA3-B27B-1B81-57B37A64D272}"/>
              </a:ext>
            </a:extLst>
          </p:cNvPr>
          <p:cNvGraphicFramePr>
            <a:graphicFrameLocks noGrp="1"/>
          </p:cNvGraphicFramePr>
          <p:nvPr>
            <p:extLst>
              <p:ext uri="{D42A27DB-BD31-4B8C-83A1-F6EECF244321}">
                <p14:modId xmlns:p14="http://schemas.microsoft.com/office/powerpoint/2010/main" val="1863665612"/>
              </p:ext>
            </p:extLst>
          </p:nvPr>
        </p:nvGraphicFramePr>
        <p:xfrm>
          <a:off x="436417" y="1117972"/>
          <a:ext cx="8663132" cy="4926751"/>
        </p:xfrm>
        <a:graphic>
          <a:graphicData uri="http://schemas.openxmlformats.org/drawingml/2006/table">
            <a:tbl>
              <a:tblPr/>
              <a:tblGrid>
                <a:gridCol w="1190761">
                  <a:extLst>
                    <a:ext uri="{9D8B030D-6E8A-4147-A177-3AD203B41FA5}">
                      <a16:colId xmlns:a16="http://schemas.microsoft.com/office/drawing/2014/main" val="3107930124"/>
                    </a:ext>
                  </a:extLst>
                </a:gridCol>
                <a:gridCol w="1144597">
                  <a:extLst>
                    <a:ext uri="{9D8B030D-6E8A-4147-A177-3AD203B41FA5}">
                      <a16:colId xmlns:a16="http://schemas.microsoft.com/office/drawing/2014/main" val="2645271188"/>
                    </a:ext>
                  </a:extLst>
                </a:gridCol>
                <a:gridCol w="1695450">
                  <a:extLst>
                    <a:ext uri="{9D8B030D-6E8A-4147-A177-3AD203B41FA5}">
                      <a16:colId xmlns:a16="http://schemas.microsoft.com/office/drawing/2014/main" val="2301324477"/>
                    </a:ext>
                  </a:extLst>
                </a:gridCol>
                <a:gridCol w="4632324">
                  <a:extLst>
                    <a:ext uri="{9D8B030D-6E8A-4147-A177-3AD203B41FA5}">
                      <a16:colId xmlns:a16="http://schemas.microsoft.com/office/drawing/2014/main" val="1044105874"/>
                    </a:ext>
                  </a:extLst>
                </a:gridCol>
              </a:tblGrid>
              <a:tr h="561631">
                <a:tc>
                  <a:txBody>
                    <a:bodyPr/>
                    <a:lstStyle/>
                    <a:p>
                      <a:pPr algn="ctr" fontAlgn="ctr"/>
                      <a:r>
                        <a:rPr lang="en-US" sz="1000" b="1" i="0" u="none" strike="noStrike">
                          <a:solidFill>
                            <a:srgbClr val="FFFFFF"/>
                          </a:solidFill>
                          <a:effectLst/>
                          <a:latin typeface="Palatino Linotype (body)"/>
                        </a:rPr>
                        <a:t>Deal Date</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07EC9"/>
                    </a:solidFill>
                  </a:tcPr>
                </a:tc>
                <a:tc>
                  <a:txBody>
                    <a:bodyPr/>
                    <a:lstStyle/>
                    <a:p>
                      <a:pPr algn="ctr" fontAlgn="ctr"/>
                      <a:r>
                        <a:rPr lang="en-US" sz="1000" b="1" i="0" u="none" strike="noStrike">
                          <a:solidFill>
                            <a:srgbClr val="FFFFFF"/>
                          </a:solidFill>
                          <a:effectLst/>
                          <a:latin typeface="Palatino Linotype (body)"/>
                        </a:rPr>
                        <a:t>Target</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07EC9"/>
                    </a:solidFill>
                  </a:tcPr>
                </a:tc>
                <a:tc>
                  <a:txBody>
                    <a:bodyPr/>
                    <a:lstStyle/>
                    <a:p>
                      <a:pPr algn="ctr" fontAlgn="ctr"/>
                      <a:r>
                        <a:rPr lang="en-US" sz="1000" b="1" i="0" u="none" strike="noStrike" dirty="0">
                          <a:solidFill>
                            <a:srgbClr val="FFFFFF"/>
                          </a:solidFill>
                          <a:effectLst/>
                          <a:latin typeface="Palatino Linotype (body)"/>
                        </a:rPr>
                        <a:t>Acquirer</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07EC9"/>
                    </a:solidFill>
                  </a:tcPr>
                </a:tc>
                <a:tc>
                  <a:txBody>
                    <a:bodyPr/>
                    <a:lstStyle/>
                    <a:p>
                      <a:pPr algn="ctr" fontAlgn="ctr"/>
                      <a:r>
                        <a:rPr lang="en-US" sz="1000" b="1" i="0" u="none" strike="noStrike">
                          <a:solidFill>
                            <a:srgbClr val="FFFFFF"/>
                          </a:solidFill>
                          <a:effectLst/>
                          <a:latin typeface="Palatino Linotype (body)"/>
                        </a:rPr>
                        <a:t>Deal Synopsis</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07EC9"/>
                    </a:solidFill>
                  </a:tcPr>
                </a:tc>
                <a:extLst>
                  <a:ext uri="{0D108BD9-81ED-4DB2-BD59-A6C34878D82A}">
                    <a16:rowId xmlns:a16="http://schemas.microsoft.com/office/drawing/2014/main" val="626723529"/>
                  </a:ext>
                </a:extLst>
              </a:tr>
              <a:tr h="1091280">
                <a:tc>
                  <a:txBody>
                    <a:bodyPr/>
                    <a:lstStyle/>
                    <a:p>
                      <a:pPr algn="ctr" fontAlgn="ctr"/>
                      <a:r>
                        <a:rPr lang="en-US" sz="1000" b="0" i="0" u="none" strike="noStrike" dirty="0">
                          <a:solidFill>
                            <a:srgbClr val="000000"/>
                          </a:solidFill>
                          <a:effectLst/>
                          <a:latin typeface="Palatino Linotype (body)"/>
                        </a:rPr>
                        <a:t>27-Sep-2022</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EEF3F8"/>
                    </a:solidFill>
                  </a:tcPr>
                </a:tc>
                <a:tc>
                  <a:txBody>
                    <a:bodyPr/>
                    <a:lstStyle/>
                    <a:p>
                      <a:pPr algn="ctr" fontAlgn="ctr"/>
                      <a:r>
                        <a:rPr lang="en-US" sz="1000" b="0" i="0" u="none" strike="noStrike" dirty="0">
                          <a:solidFill>
                            <a:srgbClr val="000000"/>
                          </a:solidFill>
                          <a:effectLst/>
                          <a:latin typeface="Palatino Linotype (body)"/>
                        </a:rPr>
                        <a:t>e4 Services</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EEF3F8"/>
                    </a:solidFill>
                  </a:tcPr>
                </a:tc>
                <a:tc>
                  <a:txBody>
                    <a:bodyPr/>
                    <a:lstStyle/>
                    <a:p>
                      <a:pPr algn="ctr" fontAlgn="ctr"/>
                      <a:r>
                        <a:rPr lang="en-US" sz="1000" b="0" i="0" u="none" strike="noStrike">
                          <a:solidFill>
                            <a:srgbClr val="000000"/>
                          </a:solidFill>
                          <a:effectLst/>
                          <a:latin typeface="Palatino Linotype (body)"/>
                        </a:rPr>
                        <a:t>The Firmament Group</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EEF3F8"/>
                    </a:solidFill>
                  </a:tcPr>
                </a:tc>
                <a:tc>
                  <a:txBody>
                    <a:bodyPr/>
                    <a:lstStyle/>
                    <a:p>
                      <a:pPr algn="l" fontAlgn="ctr"/>
                      <a:r>
                        <a:rPr lang="en-US" sz="1000" b="0" i="0" u="none" strike="noStrike">
                          <a:solidFill>
                            <a:srgbClr val="000000"/>
                          </a:solidFill>
                          <a:effectLst/>
                          <a:latin typeface="Palatino Linotype (body)"/>
                        </a:rPr>
                        <a:t>The company was acquired by The Firmament Group through an LBO on September 27, 2022 for an undisclosed amount. The funds would be used for the acquisition of Intellis.</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EEF3F8"/>
                    </a:solidFill>
                  </a:tcPr>
                </a:tc>
                <a:extLst>
                  <a:ext uri="{0D108BD9-81ED-4DB2-BD59-A6C34878D82A}">
                    <a16:rowId xmlns:a16="http://schemas.microsoft.com/office/drawing/2014/main" val="2822361576"/>
                  </a:ext>
                </a:extLst>
              </a:tr>
              <a:tr h="1091280">
                <a:tc>
                  <a:txBody>
                    <a:bodyPr/>
                    <a:lstStyle/>
                    <a:p>
                      <a:pPr marL="0" algn="ctr" defTabSz="867438" rtl="0" eaLnBrk="1" fontAlgn="ctr" latinLnBrk="0" hangingPunct="1"/>
                      <a:r>
                        <a:rPr lang="en-US" sz="1000" b="0" i="0" u="none" strike="noStrike" kern="1200" dirty="0">
                          <a:solidFill>
                            <a:srgbClr val="000000"/>
                          </a:solidFill>
                          <a:effectLst/>
                          <a:latin typeface="Palatino Linotype (body)"/>
                          <a:ea typeface="+mn-ea"/>
                          <a:cs typeface="+mn-cs"/>
                        </a:rPr>
                        <a:t>22-Sep-2022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marL="0" algn="ctr" defTabSz="867438" rtl="0" eaLnBrk="1" fontAlgn="ctr" latinLnBrk="0" hangingPunct="1"/>
                      <a:r>
                        <a:rPr lang="en-US" sz="1000" b="0" i="0" u="none" strike="noStrike" kern="1200" dirty="0">
                          <a:solidFill>
                            <a:srgbClr val="000000"/>
                          </a:solidFill>
                          <a:effectLst/>
                          <a:latin typeface="Palatino Linotype (body)"/>
                          <a:ea typeface="+mn-ea"/>
                          <a:cs typeface="+mn-cs"/>
                        </a:rPr>
                        <a:t>Claro Healthcare</a:t>
                      </a:r>
                    </a:p>
                  </a:txBody>
                  <a:tcPr marL="9525" marR="9525" marT="9525" marB="0" anchor="ctr">
                    <a:lnL>
                      <a:noFill/>
                    </a:lnL>
                    <a:lnR>
                      <a:noFill/>
                    </a:lnR>
                    <a:lnT>
                      <a:noFill/>
                    </a:lnT>
                    <a:lnB>
                      <a:noFill/>
                    </a:lnB>
                    <a:solidFill>
                      <a:srgbClr val="FFFFFF"/>
                    </a:solidFill>
                  </a:tcPr>
                </a:tc>
                <a:tc>
                  <a:txBody>
                    <a:bodyPr/>
                    <a:lstStyle/>
                    <a:p>
                      <a:pPr marL="0" algn="ctr" defTabSz="867438" rtl="0" eaLnBrk="1" fontAlgn="ctr" latinLnBrk="0" hangingPunct="1"/>
                      <a:r>
                        <a:rPr lang="en-US" sz="1000" b="0" i="0" u="none" strike="noStrike" kern="1200" dirty="0">
                          <a:solidFill>
                            <a:srgbClr val="000000"/>
                          </a:solidFill>
                          <a:effectLst/>
                          <a:latin typeface="Palatino Linotype (body)"/>
                          <a:ea typeface="+mn-ea"/>
                          <a:cs typeface="+mn-cs"/>
                        </a:rPr>
                        <a:t>Kaufman, Hall and Associates</a:t>
                      </a:r>
                    </a:p>
                  </a:txBody>
                  <a:tcPr marL="9525" marR="9525" marT="9525" marB="0" anchor="ctr">
                    <a:lnL>
                      <a:noFill/>
                    </a:lnL>
                    <a:lnR>
                      <a:noFill/>
                    </a:lnR>
                    <a:lnT>
                      <a:noFill/>
                    </a:lnT>
                    <a:lnB>
                      <a:noFill/>
                    </a:lnB>
                    <a:solidFill>
                      <a:srgbClr val="FFFFFF"/>
                    </a:solidFill>
                  </a:tcPr>
                </a:tc>
                <a:tc>
                  <a:txBody>
                    <a:bodyPr/>
                    <a:lstStyle/>
                    <a:p>
                      <a:pPr marL="0" algn="l" defTabSz="867438" rtl="0" eaLnBrk="1" fontAlgn="ctr" latinLnBrk="0" hangingPunct="1"/>
                      <a:r>
                        <a:rPr lang="en-US" sz="1000" b="0" i="0" u="none" strike="noStrike" kern="1200" dirty="0">
                          <a:solidFill>
                            <a:srgbClr val="000000"/>
                          </a:solidFill>
                          <a:effectLst/>
                          <a:latin typeface="Palatino Linotype (body)"/>
                          <a:ea typeface="+mn-ea"/>
                          <a:cs typeface="+mn-cs"/>
                        </a:rPr>
                        <a:t>The company entered into a definitive agreement to be acquired by Kaufman, Hall and Associates, via its financial sponsor Madison Dearborn Partners, through an LBO on September 22, 2022 for an undisclosed amount.</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749518876"/>
                  </a:ext>
                </a:extLst>
              </a:tr>
              <a:tr h="1091280">
                <a:tc>
                  <a:txBody>
                    <a:bodyPr/>
                    <a:lstStyle/>
                    <a:p>
                      <a:pPr marL="0" algn="ctr" defTabSz="867438" rtl="0" eaLnBrk="1" fontAlgn="ctr" latinLnBrk="0" hangingPunct="1"/>
                      <a:r>
                        <a:rPr lang="en-US" sz="1000" b="0" i="0" u="none" strike="noStrike" kern="1200" dirty="0">
                          <a:solidFill>
                            <a:srgbClr val="000000"/>
                          </a:solidFill>
                          <a:effectLst/>
                          <a:latin typeface="Palatino Linotype (body)"/>
                          <a:ea typeface="+mn-ea"/>
                          <a:cs typeface="+mn-cs"/>
                        </a:rPr>
                        <a:t>15-Sep-2022</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EEF3F8"/>
                    </a:solidFill>
                  </a:tcPr>
                </a:tc>
                <a:tc>
                  <a:txBody>
                    <a:bodyPr/>
                    <a:lstStyle/>
                    <a:p>
                      <a:pPr marL="0" algn="ctr" defTabSz="867438" rtl="0" eaLnBrk="1" fontAlgn="ctr" latinLnBrk="0" hangingPunct="1"/>
                      <a:r>
                        <a:rPr lang="en-US" sz="1000" b="0" i="0" u="none" strike="noStrike" kern="1200" dirty="0">
                          <a:solidFill>
                            <a:srgbClr val="000000"/>
                          </a:solidFill>
                          <a:effectLst/>
                          <a:latin typeface="Palatino Linotype (body)"/>
                          <a:ea typeface="+mn-ea"/>
                          <a:cs typeface="+mn-cs"/>
                        </a:rPr>
                        <a:t>Texas Digestive Disease Consultants</a:t>
                      </a:r>
                    </a:p>
                  </a:txBody>
                  <a:tcPr marL="9525" marR="9525" marT="9525" marB="0" anchor="ctr">
                    <a:lnL>
                      <a:noFill/>
                    </a:lnL>
                    <a:lnR>
                      <a:noFill/>
                    </a:lnR>
                    <a:lnT>
                      <a:noFill/>
                    </a:lnT>
                    <a:lnB>
                      <a:noFill/>
                    </a:lnB>
                    <a:solidFill>
                      <a:srgbClr val="EEF3F8"/>
                    </a:solidFill>
                  </a:tcPr>
                </a:tc>
                <a:tc>
                  <a:txBody>
                    <a:bodyPr/>
                    <a:lstStyle/>
                    <a:p>
                      <a:pPr marL="0" algn="ctr" defTabSz="867438" rtl="0" eaLnBrk="1" fontAlgn="ctr" latinLnBrk="0" hangingPunct="1"/>
                      <a:r>
                        <a:rPr lang="en-US" sz="1000" b="0" i="0" u="none" strike="noStrike" kern="1200" dirty="0">
                          <a:solidFill>
                            <a:srgbClr val="000000"/>
                          </a:solidFill>
                          <a:effectLst/>
                          <a:latin typeface="Palatino Linotype (body)"/>
                          <a:ea typeface="+mn-ea"/>
                          <a:cs typeface="+mn-cs"/>
                        </a:rPr>
                        <a:t>Apollo Global Management</a:t>
                      </a:r>
                    </a:p>
                  </a:txBody>
                  <a:tcPr marL="9525" marR="9525" marT="9525" marB="0" anchor="ctr">
                    <a:lnL>
                      <a:noFill/>
                    </a:lnL>
                    <a:lnR>
                      <a:noFill/>
                    </a:lnR>
                    <a:lnT>
                      <a:noFill/>
                    </a:lnT>
                    <a:lnB>
                      <a:noFill/>
                    </a:lnB>
                    <a:solidFill>
                      <a:srgbClr val="EEF3F8"/>
                    </a:solidFill>
                  </a:tcPr>
                </a:tc>
                <a:tc>
                  <a:txBody>
                    <a:bodyPr/>
                    <a:lstStyle/>
                    <a:p>
                      <a:pPr marL="0" algn="l" defTabSz="867438" rtl="0" eaLnBrk="1" fontAlgn="ctr" latinLnBrk="0" hangingPunct="1"/>
                      <a:r>
                        <a:rPr lang="en-US" sz="1000" b="0" i="0" u="none" strike="noStrike" kern="1200" dirty="0">
                          <a:solidFill>
                            <a:srgbClr val="000000"/>
                          </a:solidFill>
                          <a:effectLst/>
                          <a:latin typeface="Palatino Linotype (body)"/>
                          <a:ea typeface="+mn-ea"/>
                          <a:cs typeface="+mn-cs"/>
                        </a:rPr>
                        <a:t>The company was acquired by Apollo Global Management, Dr. James Weber and its management through a $2.2 billion LBO on September 15, 2022. In support of the transaction, the company received an undisclosed amount of debt financing in the form of a loan.</a:t>
                      </a:r>
                    </a:p>
                  </a:txBody>
                  <a:tcPr marL="9525" marR="9525" marT="9525" marB="0" anchor="ctr">
                    <a:lnL>
                      <a:noFill/>
                    </a:lnL>
                    <a:lnR w="6350" cap="flat" cmpd="sng" algn="ctr">
                      <a:solidFill>
                        <a:srgbClr val="000000"/>
                      </a:solidFill>
                      <a:prstDash val="solid"/>
                      <a:round/>
                      <a:headEnd type="none" w="med" len="med"/>
                      <a:tailEnd type="none" w="med" len="med"/>
                    </a:lnR>
                    <a:lnT>
                      <a:noFill/>
                    </a:lnT>
                    <a:lnB>
                      <a:noFill/>
                    </a:lnB>
                    <a:solidFill>
                      <a:srgbClr val="EEF3F8"/>
                    </a:solidFill>
                  </a:tcPr>
                </a:tc>
                <a:extLst>
                  <a:ext uri="{0D108BD9-81ED-4DB2-BD59-A6C34878D82A}">
                    <a16:rowId xmlns:a16="http://schemas.microsoft.com/office/drawing/2014/main" val="2315328821"/>
                  </a:ext>
                </a:extLst>
              </a:tr>
              <a:tr h="1091280">
                <a:tc>
                  <a:txBody>
                    <a:bodyPr/>
                    <a:lstStyle/>
                    <a:p>
                      <a:pPr marL="0" algn="ctr" defTabSz="867438" rtl="0" eaLnBrk="1" fontAlgn="ctr" latinLnBrk="0" hangingPunct="1"/>
                      <a:r>
                        <a:rPr lang="en-US" sz="1000" b="0" i="0" u="none" strike="noStrike" kern="1200" dirty="0">
                          <a:solidFill>
                            <a:srgbClr val="000000"/>
                          </a:solidFill>
                          <a:effectLst/>
                          <a:latin typeface="Palatino Linotype (body)"/>
                          <a:ea typeface="+mn-ea"/>
                          <a:cs typeface="+mn-cs"/>
                        </a:rPr>
                        <a:t>01-Aug-2022</a:t>
                      </a:r>
                    </a:p>
                  </a:txBody>
                  <a:tcPr marL="9525" marR="9525" marT="9525" marB="0" anchor="ctr">
                    <a:lnL w="635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EEF3F8"/>
                    </a:solidFill>
                  </a:tcPr>
                </a:tc>
                <a:tc>
                  <a:txBody>
                    <a:bodyPr/>
                    <a:lstStyle/>
                    <a:p>
                      <a:pPr marL="0" algn="ctr" defTabSz="867438" rtl="0" eaLnBrk="1" fontAlgn="ctr" latinLnBrk="0" hangingPunct="1"/>
                      <a:r>
                        <a:rPr lang="en-US" sz="1000" b="0" i="0" u="none" strike="noStrike" kern="1200" dirty="0">
                          <a:solidFill>
                            <a:srgbClr val="000000"/>
                          </a:solidFill>
                          <a:effectLst/>
                          <a:latin typeface="Palatino Linotype (body)"/>
                          <a:ea typeface="+mn-ea"/>
                          <a:cs typeface="+mn-cs"/>
                        </a:rPr>
                        <a:t>C2 healthcare Solutions</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EEF3F8"/>
                    </a:solidFill>
                  </a:tcPr>
                </a:tc>
                <a:tc>
                  <a:txBody>
                    <a:bodyPr/>
                    <a:lstStyle/>
                    <a:p>
                      <a:pPr marL="0" algn="ctr" defTabSz="867438" rtl="0" eaLnBrk="1" fontAlgn="ctr" latinLnBrk="0" hangingPunct="1"/>
                      <a:r>
                        <a:rPr lang="en-US" sz="1000" b="0" i="0" u="none" strike="noStrike" kern="1200" dirty="0">
                          <a:solidFill>
                            <a:srgbClr val="000000"/>
                          </a:solidFill>
                          <a:effectLst/>
                          <a:latin typeface="Palatino Linotype (body)"/>
                          <a:ea typeface="+mn-ea"/>
                          <a:cs typeface="+mn-cs"/>
                        </a:rPr>
                        <a:t>Impact Capital Advisors</a:t>
                      </a:r>
                    </a:p>
                  </a:txBody>
                  <a:tcPr marL="9525" marR="9525" marT="9525" marB="0" anchor="ctr">
                    <a:lnL>
                      <a:noFill/>
                    </a:lnL>
                    <a:lnR>
                      <a:noFill/>
                    </a:lnR>
                    <a:lnT>
                      <a:noFill/>
                    </a:lnT>
                    <a:lnB w="12700" cap="flat" cmpd="sng" algn="ctr">
                      <a:solidFill>
                        <a:srgbClr val="000000"/>
                      </a:solidFill>
                      <a:prstDash val="solid"/>
                      <a:round/>
                      <a:headEnd type="none" w="med" len="med"/>
                      <a:tailEnd type="none" w="med" len="med"/>
                    </a:lnB>
                    <a:solidFill>
                      <a:srgbClr val="EEF3F8"/>
                    </a:solidFill>
                  </a:tcPr>
                </a:tc>
                <a:tc>
                  <a:txBody>
                    <a:bodyPr/>
                    <a:lstStyle/>
                    <a:p>
                      <a:pPr marL="0" algn="l" defTabSz="867438" rtl="0" eaLnBrk="1" fontAlgn="ctr" latinLnBrk="0" hangingPunct="1"/>
                      <a:r>
                        <a:rPr lang="en-US" sz="1000" b="0" i="0" u="none" strike="noStrike" kern="1200" dirty="0">
                          <a:solidFill>
                            <a:srgbClr val="000000"/>
                          </a:solidFill>
                          <a:effectLst/>
                          <a:latin typeface="Palatino Linotype (body)"/>
                          <a:ea typeface="+mn-ea"/>
                          <a:cs typeface="+mn-cs"/>
                        </a:rPr>
                        <a:t>The company was acquired by Impact Capital Advisors through an LBO on August 1, 2022 for an undisclosed amount.</a:t>
                      </a:r>
                    </a:p>
                  </a:txBody>
                  <a:tcPr marL="9525" marR="9525" marT="9525" marB="0" anchor="ctr">
                    <a:lnL>
                      <a:noFill/>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EEF3F8"/>
                    </a:solidFill>
                  </a:tcPr>
                </a:tc>
                <a:extLst>
                  <a:ext uri="{0D108BD9-81ED-4DB2-BD59-A6C34878D82A}">
                    <a16:rowId xmlns:a16="http://schemas.microsoft.com/office/drawing/2014/main" val="416980584"/>
                  </a:ext>
                </a:extLst>
              </a:tr>
            </a:tbl>
          </a:graphicData>
        </a:graphic>
      </p:graphicFrame>
    </p:spTree>
    <p:extLst>
      <p:ext uri="{BB962C8B-B14F-4D97-AF65-F5344CB8AC3E}">
        <p14:creationId xmlns:p14="http://schemas.microsoft.com/office/powerpoint/2010/main" val="2188593887"/>
      </p:ext>
    </p:extLst>
  </p:cSld>
  <p:clrMapOvr>
    <a:overrideClrMapping bg1="lt1" tx1="dk1" bg2="lt2" tx2="dk2" accent1="accent1" accent2="accent2" accent3="accent3" accent4="accent4" accent5="accent5" accent6="accent6" hlink="hlink" folHlink="folHlink"/>
  </p:clrMapOvr>
</p:sld>
</file>

<file path=ppt/tags/tag1.xml><?xml version="1.0" encoding="utf-8"?>
<p:tagLst xmlns:a="http://schemas.openxmlformats.org/drawingml/2006/main" xmlns:r="http://schemas.openxmlformats.org/officeDocument/2006/relationships" xmlns:p="http://schemas.openxmlformats.org/presentationml/2006/main">
  <p:tag name="_CIQLASTID" val="4"/>
</p:tagLst>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lumMod val="65000"/>
            <a:lumOff val="35000"/>
          </a:schemeClr>
        </a:solidFill>
        <a:ln>
          <a:noFill/>
        </a:ln>
      </a:spPr>
      <a:bodyPr wrap="square" lIns="86709" tIns="43355" rIns="86709" bIns="43355" anchor="ctr">
        <a:spAutoFit/>
      </a:bodyPr>
      <a:lstStyle>
        <a:defPPr algn="ctr">
          <a:defRPr sz="1400" b="1" i="0" dirty="0">
            <a:solidFill>
              <a:schemeClr val="bg1"/>
            </a:solidFill>
            <a:latin typeface="Palatino Linotype"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29" tIns="45715" rIns="91429" bIns="45715" numCol="1" anchor="t" anchorCtr="0" compatLnSpc="1">
        <a:prstTxWarp prst="textNoShape">
          <a:avLst/>
        </a:prstTxWarp>
      </a:bodyPr>
      <a:lstStyle>
        <a:defPPr marL="119063" marR="0" indent="1588" algn="l" defTabSz="914400" rtl="0" eaLnBrk="1" fontAlgn="base" latinLnBrk="0" hangingPunct="1">
          <a:lnSpc>
            <a:spcPct val="100000"/>
          </a:lnSpc>
          <a:spcBef>
            <a:spcPct val="20000"/>
          </a:spcBef>
          <a:spcAft>
            <a:spcPct val="0"/>
          </a:spcAft>
          <a:buClr>
            <a:srgbClr val="143369"/>
          </a:buClr>
          <a:buSzTx/>
          <a:buFont typeface="Wingdings" pitchFamily="2" charset="2"/>
          <a:buNone/>
          <a:tabLst/>
          <a:defRPr kumimoji="0" lang="en-US" sz="1000" b="0" i="1" u="none" strike="noStrike" cap="none" normalizeH="0" baseline="0" smtClean="0">
            <a:ln>
              <a:noFill/>
            </a:ln>
            <a:solidFill>
              <a:srgbClr val="000000"/>
            </a:solidFill>
            <a:effectLst/>
            <a:latin typeface="Times New Roman" pitchFamily="18" charset="0"/>
            <a:cs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Palatino Linotype"/>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29" tIns="45715" rIns="91429" bIns="45715" numCol="1" anchor="t" anchorCtr="0" compatLnSpc="1">
        <a:prstTxWarp prst="textNoShape">
          <a:avLst/>
        </a:prstTxWarp>
      </a:bodyPr>
      <a:lstStyle>
        <a:defPPr marL="119063" marR="0" indent="1588" algn="ctr" defTabSz="914400" rtl="0" eaLnBrk="1" fontAlgn="base" latinLnBrk="0" hangingPunct="1">
          <a:lnSpc>
            <a:spcPct val="100000"/>
          </a:lnSpc>
          <a:spcBef>
            <a:spcPct val="20000"/>
          </a:spcBef>
          <a:spcAft>
            <a:spcPct val="0"/>
          </a:spcAft>
          <a:buClr>
            <a:srgbClr val="143369"/>
          </a:buClr>
          <a:buSzTx/>
          <a:buFont typeface="Wingdings" pitchFamily="2" charset="2"/>
          <a:buNone/>
          <a:tabLst/>
          <a:defRPr kumimoji="0" lang="en-US" sz="1000" b="0" i="0" u="none" strike="noStrike" cap="none" normalizeH="0" baseline="0" smtClean="0">
            <a:ln>
              <a:noFill/>
            </a:ln>
            <a:solidFill>
              <a:srgbClr val="000000"/>
            </a:solidFill>
            <a:effectLst/>
            <a:latin typeface="Times New Roman" pitchFamily="18" charset="0"/>
            <a:cs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29" tIns="45715" rIns="91429" bIns="45715" numCol="1" anchor="t" anchorCtr="0" compatLnSpc="1">
        <a:prstTxWarp prst="textNoShape">
          <a:avLst/>
        </a:prstTxWarp>
      </a:bodyPr>
      <a:lstStyle>
        <a:defPPr marL="119063" marR="0" indent="1588" algn="ctr" defTabSz="914400" rtl="0" eaLnBrk="1" fontAlgn="base" latinLnBrk="0" hangingPunct="1">
          <a:lnSpc>
            <a:spcPct val="100000"/>
          </a:lnSpc>
          <a:spcBef>
            <a:spcPct val="20000"/>
          </a:spcBef>
          <a:spcAft>
            <a:spcPct val="0"/>
          </a:spcAft>
          <a:buClr>
            <a:srgbClr val="143369"/>
          </a:buClr>
          <a:buSzTx/>
          <a:buFont typeface="Wingdings" pitchFamily="2" charset="2"/>
          <a:buNone/>
          <a:tabLst/>
          <a:defRPr kumimoji="0" lang="en-US" sz="1000" b="0" i="0" u="none" strike="noStrike" cap="none" normalizeH="0" baseline="0" smtClean="0">
            <a:ln>
              <a:noFill/>
            </a:ln>
            <a:solidFill>
              <a:srgbClr val="000000"/>
            </a:solidFill>
            <a:effectLst/>
            <a:latin typeface="Times New Roman" pitchFamily="18" charset="0"/>
            <a:cs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8.xml><?xml version="1.0" encoding="utf-8"?>
<a:themeOverride xmlns:a="http://schemas.openxmlformats.org/drawingml/2006/main">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0</TotalTime>
  <Words>7152</Words>
  <Application>Microsoft Office PowerPoint</Application>
  <PresentationFormat>Custom</PresentationFormat>
  <Paragraphs>627</Paragraphs>
  <Slides>59</Slides>
  <Notes>57</Notes>
  <HiddenSlides>7</HiddenSlides>
  <MMClips>0</MMClips>
  <ScaleCrop>false</ScaleCrop>
  <HeadingPairs>
    <vt:vector size="8" baseType="variant">
      <vt:variant>
        <vt:lpstr>Fonts Used</vt:lpstr>
      </vt:variant>
      <vt:variant>
        <vt:i4>12</vt:i4>
      </vt:variant>
      <vt:variant>
        <vt:lpstr>Theme</vt:lpstr>
      </vt:variant>
      <vt:variant>
        <vt:i4>3</vt:i4>
      </vt:variant>
      <vt:variant>
        <vt:lpstr>Links</vt:lpstr>
      </vt:variant>
      <vt:variant>
        <vt:i4>61</vt:i4>
      </vt:variant>
      <vt:variant>
        <vt:lpstr>Slide Titles</vt:lpstr>
      </vt:variant>
      <vt:variant>
        <vt:i4>59</vt:i4>
      </vt:variant>
    </vt:vector>
  </HeadingPairs>
  <TitlesOfParts>
    <vt:vector size="135" baseType="lpstr">
      <vt:lpstr>Arial</vt:lpstr>
      <vt:lpstr>Calibri</vt:lpstr>
      <vt:lpstr>Calibri Light</vt:lpstr>
      <vt:lpstr>Helvetica Neue</vt:lpstr>
      <vt:lpstr>Palatino Linotype</vt:lpstr>
      <vt:lpstr>Palatino Linotype </vt:lpstr>
      <vt:lpstr>Palatino Linotype (Body)</vt:lpstr>
      <vt:lpstr>Palatino Linotype (Body)</vt:lpstr>
      <vt:lpstr>Times</vt:lpstr>
      <vt:lpstr>Times New Roman</vt:lpstr>
      <vt:lpstr>Wingdings</vt:lpstr>
      <vt:lpstr>Wingdings 2</vt:lpstr>
      <vt:lpstr>Custom Design</vt:lpstr>
      <vt:lpstr>1_Custom Design</vt:lpstr>
      <vt:lpstr>Office Theme</vt:lpstr>
      <vt:lpstr>https://davcapadvisors-my.sharepoint.com/personal/robert_cashion_davcapadvisors_com/Documents/Shared%20Folders/DCA%20Analyst%20Team/Industry%20Reports/Healthcare%20Services/PB/PB%20Data%20Healthcare%20Services%20Physician.xlsx!Companies%20snapshot!R13C2:R43C8</vt:lpstr>
      <vt:lpstr>https://davcapadvisors-my.sharepoint.com/personal/robert_cashion_davcapadvisors_com/Documents/Shared%20Folders/DCA%20Analyst%20Team/Industry%20Reports/Healthcare%20Services/PB/PB%20Data%20Healthcare%20Services%20Physician%20Stock%20Benchmarking.xlsx!Stock%20Performance!%5bPB%20Data%20Healthcare%20Services%20Physician%20Stock%20Benchmarking.xlsx%5dStock%20Performance%20Chart%201</vt:lpstr>
      <vt:lpstr>https://davcapadvisors-my.sharepoint.com/personal/robert_cashion_davcapadvisors_com/Documents/Shared%20Folders/DCA%20Analyst%20Team/Industry%20Reports/Healthcare%20Services/PB/PB%20Data%20Healthcare%20Services%20Physician%20Stock%20Benchmarking.xlsx!Report%20Output!R1C1:R12C14</vt:lpstr>
      <vt:lpstr>https://davcapadvisors-my.sharepoint.com/personal/robert_cashion_davcapadvisors_com/Documents/Shared%20Folders/DCA%20Analyst%20Team/Industry%20Reports/Healthcare%20Services/PB/PB%20Data%20Healthcare%20Services%20Physician%20Stock%20Benchmarking.xlsx!Report%20Output!R1C16:R12C25</vt:lpstr>
      <vt:lpstr>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204</vt:lpstr>
      <vt:lpstr>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201</vt:lpstr>
      <vt:lpstr>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203</vt:lpstr>
      <vt:lpstr>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202</vt:lpstr>
      <vt:lpstr>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208</vt:lpstr>
      <vt:lpstr>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205</vt:lpstr>
      <vt:lpstr>https://davcapadvisors-my.sharepoint.com/personal/robert_cashion_davcapadvisors_com/Documents/Shared%20Folders/DCA%20Analyst%20Team/Industry%20Reports/Healthcare%20Services/PB/PB%20Data%20Healthcare%20Services%20Physician.xlsx!Operational%20Charts!%5bPB%20Data%20Healthcare%20Services%20Physician.xlsx%5dOperational%20Charts%20Chart%206</vt:lpstr>
      <vt:lpstr>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203</vt:lpstr>
      <vt:lpstr>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201</vt:lpstr>
      <vt:lpstr>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204</vt:lpstr>
      <vt:lpstr>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208</vt:lpstr>
      <vt:lpstr>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2011</vt:lpstr>
      <vt:lpstr>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2014</vt:lpstr>
      <vt:lpstr>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2019</vt:lpstr>
      <vt:lpstr>https://davcapadvisors-my.sharepoint.com/personal/robert_cashion_davcapadvisors_com/Documents/Shared%20Folders/DCA%20Analyst%20Team/Industry%20Reports/Healthcare%20Services/PB/PB%20Data%20Healthcare%20Services%20Physician.xlsx!Valuation%20Charts!%5bPB%20Data%20Healthcare%20Services%20Physician.xlsx%5dValuation%20Charts%20Chart%2018</vt:lpstr>
      <vt:lpstr>https://davcapadvisors-my.sharepoint.com/personal/robert_cashion_davcapadvisors_com/Documents/Shared%20Folders/DCA%20Analyst%20Team/Industry%20Reports/Healthcare%20Services/PB/PB%20Data%20Healthcare%20Services%20Hospice%20Stock%20Benchmarking.xlsx!Peer%20Group%20Comps!%5bPB%20Data%20Healthcare%20Services%20Hospice%20Stock%20Benchmarking.xlsx%5dPeer%20Group%20Comps%20Диаграмма%203</vt:lpstr>
      <vt:lpstr>https://davcapadvisors-my.sharepoint.com/personal/robert_cashion_davcapadvisors_com/Documents/Shared%20Folders/DCA%20Analyst%20Team/Industry%20Reports/Healthcare%20Services/PB/PB%20Data%20Healthcare%20Services%20Hospice.xlsx!Companies%20snapshot!R13C2:R43C9</vt:lpstr>
      <vt:lpstr>https://davcapadvisors-my.sharepoint.com/personal/robert_cashion_davcapadvisors_com/Documents/Shared%20Folders/DCA%20Analyst%20Team/Industry%20Reports/Healthcare%20Services/PB/PB%20Data%20Healthcare%20Services%20Hospice%20Stock%20Benchmarking.xlsx!Stock%20Performance!%5bPB%20Data%20Healthcare%20Services%20Hospice%20Stock%20Benchmarking.xlsx%5dStock%20Performance%20Chart%201</vt:lpstr>
      <vt:lpstr>https://davcapadvisors-my.sharepoint.com/personal/robert_cashion_davcapadvisors_com/Documents/Shared%20Folders/DCA%20Analyst%20Team/Industry%20Reports/Healthcare%20Services/PB/PB%20Data%20Healthcare%20Services%20Hospice%20Stock%20Benchmarking.xlsx!Report%20Output!R1C1:R12C13</vt:lpstr>
      <vt:lpstr>https://davcapadvisors-my.sharepoint.com/personal/robert_cashion_davcapadvisors_com/Documents/Shared%20Folders/DCA%20Analyst%20Team/Industry%20Reports/Healthcare%20Services/PB/PB%20Data%20Healthcare%20Services%20Hospice%20Stock%20Benchmarking.xlsx!Report%20Output!R1C15:R12C24</vt:lpstr>
      <vt:lpstr>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204</vt:lpstr>
      <vt:lpstr>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201</vt:lpstr>
      <vt:lpstr>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203</vt:lpstr>
      <vt:lpstr>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202</vt:lpstr>
      <vt:lpstr>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202</vt:lpstr>
      <vt:lpstr>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205</vt:lpstr>
      <vt:lpstr>https://davcapadvisors-my.sharepoint.com/personal/robert_cashion_davcapadvisors_com/Documents/Shared%20Folders/DCA%20Analyst%20Team/Industry%20Reports/Healthcare%20Services/PB/PB%20Data%20Healthcare%20Services%20Hospice.xlsx!Operational%20Charts!%5bPB%20Data%20Healthcare%20Services%20Hospice.xlsx%5dOperational%20Charts%20Chart%206</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2014</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2012</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2011</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207</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209</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208</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203</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202</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2019</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2020</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2018</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204</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206</vt:lpstr>
      <vt:lpstr>https://davcapadvisors-my.sharepoint.com/personal/robert_cashion_davcapadvisors_com/Documents/Shared%20Folders/DCA%20Analyst%20Team/Industry%20Reports/Healthcare%20Services/PB/PB%20Data%20Healthcare%20Services%20Hospice.xlsx!Valuation%20Charts!%5bPB%20Data%20Healthcare%20Services%20Hospice.xlsx%5dValuation%20Charts%20Chart%205</vt:lpstr>
      <vt:lpstr>https://davcapadvisors-my.sharepoint.com/personal/robert_cashion_davcapadvisors_com/Documents/Shared%20Folders/DCA%20Analyst%20Team/Industry%20Reports/Healthcare%20Services/PB/PB%20Data%20Healthcare%20Services%20Telehealth.xlsx!Companies%20snapshot!R13C2:R43C9</vt:lpstr>
      <vt:lpstr>https://davcapadvisors-my.sharepoint.com/personal/robert_cashion_davcapadvisors_com/Documents/Shared%20Folders/DCA%20Analyst%20Team/Industry%20Reports/Healthcare%20Services/PB/PB%20Data%20Healthcare%20Services%20Telehealth%20Stock%20Benchmarking.xlsx!Stock%20Performance!%5bPB%20Data%20Healthcare%20Services%20Telehealth%20Stock%20Benchmarking.xlsx%5dStock%20Performance%20Chart%201</vt:lpstr>
      <vt:lpstr>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204</vt:lpstr>
      <vt:lpstr>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201</vt:lpstr>
      <vt:lpstr>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208</vt:lpstr>
      <vt:lpstr>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207</vt:lpstr>
      <vt:lpstr>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205</vt:lpstr>
      <vt:lpstr>https://davcapadvisors-my.sharepoint.com/personal/robert_cashion_davcapadvisors_com/Documents/Shared%20Folders/DCA%20Analyst%20Team/Industry%20Reports/Healthcare%20Services/PB/PB%20Data%20Healthcare%20Services%20Telehealth.xlsx!Operational%20Charts!%5bPB%20Data%20Healthcare%20Services%20Telehealth.xlsx%5dOperational%20Charts%20Chart%206</vt:lpstr>
      <vt:lpstr>https://davcapadvisors-my.sharepoint.com/personal/robert_cashion_davcapadvisors_com/Documents/Shared%20Folders/DCA%20Analyst%20Team/Industry%20Reports/Healthcare%20Services/PB/PB%20Data%20Healthcare%20Services%20Telehealth%20Stock%20Benchmarking.xlsx!Report%20Output!R1C1:R12C13</vt:lpstr>
      <vt:lpstr>https://davcapadvisors-my.sharepoint.com/personal/robert_cashion_davcapadvisors_com/Documents/Shared%20Folders/DCA%20Analyst%20Team/Industry%20Reports/Healthcare%20Services/PB/PB%20Data%20Healthcare%20Services%20Telehealth%20Stock%20Benchmarking.xlsx!Report%20Output!R1C15:R12C24</vt:lpstr>
      <vt:lpstr>https://davcapadvisors-my.sharepoint.com/personal/robert_cashion_davcapadvisors_com/Documents/Shared%20Folders/DCA%20Analyst%20Team/Industry%20Reports/Healthcare%20Services/PB/PB%20Data%20Healthcare%20Services%20Telehealth.xlsx!Valuation%20Charts!%5bPB%20Data%20Healthcare%20Services%20Telehealth.xlsx%5dValuation%20Charts%20Chart%201</vt:lpstr>
      <vt:lpstr>https://davcapadvisors-my.sharepoint.com/personal/robert_cashion_davcapadvisors_com/Documents/Shared%20Folders/DCA%20Analyst%20Team/Industry%20Reports/Healthcare%20Services/PB/PB%20Data%20Healthcare%20Services%20Telehealth.xlsx!Valuation%20Charts!%5bPB%20Data%20Healthcare%20Services%20Telehealth.xlsx%5dValuation%20Charts%20Chart%205</vt:lpstr>
      <vt:lpstr>https://davcapadvisors-my.sharepoint.com/personal/robert_cashion_davcapadvisors_com/Documents/Shared%20Folders/DCA%20Analyst%20Team/Industry%20Reports/Healthcare%20Services/PB/PB%20Data%20Healthcare%20Services%20Telehealth.xlsx!Valuation%20Charts!%5bPB%20Data%20Healthcare%20Services%20Telehealth.xlsx%5dValuation%20Charts%20Chart%208</vt:lpstr>
      <vt:lpstr>https://davcapadvisors-my.sharepoint.com/personal/robert_cashion_davcapadvisors_com/Documents/Shared%20Folders/DCA%20Analyst%20Team/Industry%20Reports/Healthcare%20Services/PB/PB%20Data%20Healthcare%20Services%20Telehealth.xlsx!Valuation%20Charts!%5bPB%20Data%20Healthcare%20Services%20Telehealth.xlsx%5dValuation%20Charts%20Chart%208</vt:lpstr>
      <vt:lpstr>https://davcapadvisors-my.sharepoint.com/personal/robert_cashion_davcapadvisors_com/Documents/Shared%20Folders/DCA%20Analyst%20Team/Industry%20Reports/Healthcare%20Services/PB/PB%20Data%20Healthcare%20Services%20Telehealth.xlsx!Valuation%20Charts!%5bPB%20Data%20Healthcare%20Services%20Telehealth.xlsx%5dValuation%20Charts%20Chart%2019</vt:lpstr>
      <vt:lpstr>PowerPoint Presentation</vt:lpstr>
      <vt:lpstr>PowerPoint Presentation</vt:lpstr>
      <vt:lpstr>PowerPoint Presentation</vt:lpstr>
      <vt:lpstr>Medical group practice management Key Takeaways</vt:lpstr>
      <vt:lpstr>Industry at a glance</vt:lpstr>
      <vt:lpstr>Public Comparables</vt:lpstr>
      <vt:lpstr>Public Comparables</vt:lpstr>
      <vt:lpstr>Medical Group Practice Management Index Vs. S&amp;P 500 </vt:lpstr>
      <vt:lpstr>Recent Private Transactions</vt:lpstr>
      <vt:lpstr>Recent Public Transactions</vt:lpstr>
      <vt:lpstr>Valuation Trends</vt:lpstr>
      <vt:lpstr>Operating Metrics</vt:lpstr>
      <vt:lpstr>Ratio Analysis</vt:lpstr>
      <vt:lpstr>Public Comp</vt:lpstr>
      <vt:lpstr>Public Comp</vt:lpstr>
      <vt:lpstr>Public Comp</vt:lpstr>
      <vt:lpstr>Public Comp</vt:lpstr>
      <vt:lpstr>Public Comp</vt:lpstr>
      <vt:lpstr>PowerPoint Presentation</vt:lpstr>
      <vt:lpstr>Home Health &amp; Hospice Industry Key Takeaways</vt:lpstr>
      <vt:lpstr>Industry at a glance</vt:lpstr>
      <vt:lpstr>Public Comparables</vt:lpstr>
      <vt:lpstr>Public Comparables</vt:lpstr>
      <vt:lpstr>Home Health &amp; Hospice Index Vs. S&amp;P 500 </vt:lpstr>
      <vt:lpstr>PowerPoint Presentation</vt:lpstr>
      <vt:lpstr>Valuation Trends</vt:lpstr>
      <vt:lpstr>Operating Metrics</vt:lpstr>
      <vt:lpstr>Ratio Analysis</vt:lpstr>
      <vt:lpstr>Public Comp</vt:lpstr>
      <vt:lpstr>Public Comp</vt:lpstr>
      <vt:lpstr>Public Comp</vt:lpstr>
      <vt:lpstr>Public Comp</vt:lpstr>
      <vt:lpstr>Public Comp</vt:lpstr>
      <vt:lpstr>PowerPoint Presentation</vt:lpstr>
      <vt:lpstr>Telehealth Services Industry Key Takeaways</vt:lpstr>
      <vt:lpstr>Industry at a glance</vt:lpstr>
      <vt:lpstr>Public Comparables</vt:lpstr>
      <vt:lpstr>Public Comparables</vt:lpstr>
      <vt:lpstr>Telehealth Index Vs. S&amp;P 500 </vt:lpstr>
      <vt:lpstr>Recent Private Transactions</vt:lpstr>
      <vt:lpstr>Operating Metrics</vt:lpstr>
      <vt:lpstr>Ratio Analysis</vt:lpstr>
      <vt:lpstr>Valuation Trends</vt:lpstr>
      <vt:lpstr>Public Comp</vt:lpstr>
      <vt:lpstr>Public Comp</vt:lpstr>
      <vt:lpstr>Public Comp</vt:lpstr>
      <vt:lpstr>Public Comp</vt:lpstr>
      <vt:lpstr>Public Comp</vt:lpstr>
      <vt:lpstr>PowerPoint Presentation</vt:lpstr>
      <vt:lpstr>PowerPoint Presentation</vt:lpstr>
      <vt:lpstr>PowerPoint Presentation</vt:lpstr>
      <vt:lpstr>PowerPoint Presentation</vt:lpstr>
      <vt:lpstr>What we have been reading</vt:lpstr>
      <vt:lpstr>PowerPoint Presentation</vt:lpstr>
      <vt:lpstr>Industry at a glance</vt:lpstr>
      <vt:lpstr>Industry at a glance</vt:lpstr>
      <vt:lpstr>PowerPoint Presentation</vt:lpstr>
      <vt:lpstr>PowerPoint Presentation</vt:lpstr>
      <vt:lpstr>Home Health &amp; Hospice Industry Key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2011-10-12T16:42:44Z</dcterms:created>
  <dcterms:modified xsi:type="dcterms:W3CDTF">2022-12-02T18:36:33Z</dcterms:modified>
</cp:coreProperties>
</file>